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87" r:id="rId3"/>
  </p:sldMasterIdLst>
  <p:notesMasterIdLst>
    <p:notesMasterId r:id="rId121"/>
  </p:notesMasterIdLst>
  <p:handoutMasterIdLst>
    <p:handoutMasterId r:id="rId122"/>
  </p:handoutMasterIdLst>
  <p:sldIdLst>
    <p:sldId id="480" r:id="rId4"/>
    <p:sldId id="440" r:id="rId5"/>
    <p:sldId id="441" r:id="rId6"/>
    <p:sldId id="442" r:id="rId7"/>
    <p:sldId id="443" r:id="rId8"/>
    <p:sldId id="444" r:id="rId9"/>
    <p:sldId id="445" r:id="rId10"/>
    <p:sldId id="446" r:id="rId11"/>
    <p:sldId id="447" r:id="rId12"/>
    <p:sldId id="408" r:id="rId13"/>
    <p:sldId id="449" r:id="rId14"/>
    <p:sldId id="473" r:id="rId15"/>
    <p:sldId id="474" r:id="rId16"/>
    <p:sldId id="261" r:id="rId17"/>
    <p:sldId id="405" r:id="rId18"/>
    <p:sldId id="406" r:id="rId19"/>
    <p:sldId id="404" r:id="rId20"/>
    <p:sldId id="262" r:id="rId21"/>
    <p:sldId id="258" r:id="rId22"/>
    <p:sldId id="407" r:id="rId23"/>
    <p:sldId id="475" r:id="rId24"/>
    <p:sldId id="265" r:id="rId25"/>
    <p:sldId id="266" r:id="rId26"/>
    <p:sldId id="283" r:id="rId27"/>
    <p:sldId id="268" r:id="rId28"/>
    <p:sldId id="271" r:id="rId29"/>
    <p:sldId id="451" r:id="rId30"/>
    <p:sldId id="452" r:id="rId31"/>
    <p:sldId id="476" r:id="rId32"/>
    <p:sldId id="269" r:id="rId33"/>
    <p:sldId id="477" r:id="rId34"/>
    <p:sldId id="478" r:id="rId35"/>
    <p:sldId id="270" r:id="rId36"/>
    <p:sldId id="383" r:id="rId37"/>
    <p:sldId id="276" r:id="rId38"/>
    <p:sldId id="280" r:id="rId39"/>
    <p:sldId id="281" r:id="rId40"/>
    <p:sldId id="282" r:id="rId41"/>
    <p:sldId id="284" r:id="rId42"/>
    <p:sldId id="285" r:id="rId43"/>
    <p:sldId id="287" r:id="rId44"/>
    <p:sldId id="288" r:id="rId45"/>
    <p:sldId id="479" r:id="rId46"/>
    <p:sldId id="289" r:id="rId47"/>
    <p:sldId id="291" r:id="rId48"/>
    <p:sldId id="296" r:id="rId49"/>
    <p:sldId id="305" r:id="rId50"/>
    <p:sldId id="300" r:id="rId51"/>
    <p:sldId id="482" r:id="rId52"/>
    <p:sldId id="310" r:id="rId53"/>
    <p:sldId id="398" r:id="rId54"/>
    <p:sldId id="483" r:id="rId55"/>
    <p:sldId id="311" r:id="rId56"/>
    <p:sldId id="484" r:id="rId57"/>
    <p:sldId id="485" r:id="rId58"/>
    <p:sldId id="500" r:id="rId59"/>
    <p:sldId id="486" r:id="rId60"/>
    <p:sldId id="487" r:id="rId61"/>
    <p:sldId id="488" r:id="rId62"/>
    <p:sldId id="332" r:id="rId63"/>
    <p:sldId id="339" r:id="rId64"/>
    <p:sldId id="340" r:id="rId65"/>
    <p:sldId id="341" r:id="rId66"/>
    <p:sldId id="343" r:id="rId67"/>
    <p:sldId id="345" r:id="rId68"/>
    <p:sldId id="349" r:id="rId69"/>
    <p:sldId id="350" r:id="rId70"/>
    <p:sldId id="351" r:id="rId71"/>
    <p:sldId id="453" r:id="rId72"/>
    <p:sldId id="354" r:id="rId73"/>
    <p:sldId id="359" r:id="rId74"/>
    <p:sldId id="360" r:id="rId75"/>
    <p:sldId id="361" r:id="rId76"/>
    <p:sldId id="362" r:id="rId77"/>
    <p:sldId id="399" r:id="rId78"/>
    <p:sldId id="363" r:id="rId79"/>
    <p:sldId id="454" r:id="rId80"/>
    <p:sldId id="501" r:id="rId81"/>
    <p:sldId id="457" r:id="rId82"/>
    <p:sldId id="456" r:id="rId83"/>
    <p:sldId id="455" r:id="rId84"/>
    <p:sldId id="367" r:id="rId85"/>
    <p:sldId id="374" r:id="rId86"/>
    <p:sldId id="368" r:id="rId87"/>
    <p:sldId id="371" r:id="rId88"/>
    <p:sldId id="369" r:id="rId89"/>
    <p:sldId id="370" r:id="rId90"/>
    <p:sldId id="372" r:id="rId91"/>
    <p:sldId id="373" r:id="rId92"/>
    <p:sldId id="496" r:id="rId93"/>
    <p:sldId id="497" r:id="rId94"/>
    <p:sldId id="498" r:id="rId95"/>
    <p:sldId id="499" r:id="rId96"/>
    <p:sldId id="401" r:id="rId97"/>
    <p:sldId id="458" r:id="rId98"/>
    <p:sldId id="466" r:id="rId99"/>
    <p:sldId id="467" r:id="rId100"/>
    <p:sldId id="461" r:id="rId101"/>
    <p:sldId id="494" r:id="rId102"/>
    <p:sldId id="495" r:id="rId103"/>
    <p:sldId id="469" r:id="rId104"/>
    <p:sldId id="462" r:id="rId105"/>
    <p:sldId id="463" r:id="rId106"/>
    <p:sldId id="464" r:id="rId107"/>
    <p:sldId id="465" r:id="rId108"/>
    <p:sldId id="470" r:id="rId109"/>
    <p:sldId id="471" r:id="rId110"/>
    <p:sldId id="393" r:id="rId111"/>
    <p:sldId id="489" r:id="rId112"/>
    <p:sldId id="490" r:id="rId113"/>
    <p:sldId id="491" r:id="rId114"/>
    <p:sldId id="492" r:id="rId115"/>
    <p:sldId id="493" r:id="rId116"/>
    <p:sldId id="395" r:id="rId117"/>
    <p:sldId id="396" r:id="rId118"/>
    <p:sldId id="472" r:id="rId119"/>
    <p:sldId id="502" r:id="rId1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006600"/>
    <a:srgbClr val="A50021"/>
    <a:srgbClr val="000066"/>
    <a:srgbClr val="CC0099"/>
    <a:srgbClr val="CC6600"/>
    <a:srgbClr val="FF9900"/>
    <a:srgbClr val="CC0000"/>
    <a:srgbClr val="FFFF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25" autoAdjust="0"/>
    <p:restoredTop sz="99024" autoAdjust="0"/>
  </p:normalViewPr>
  <p:slideViewPr>
    <p:cSldViewPr showGuides="1">
      <p:cViewPr varScale="1">
        <p:scale>
          <a:sx n="96" d="100"/>
          <a:sy n="96" d="100"/>
        </p:scale>
        <p:origin x="116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-47093"/>
    </p:cViewPr>
  </p:sorterViewPr>
  <p:notesViewPr>
    <p:cSldViewPr>
      <p:cViewPr varScale="1">
        <p:scale>
          <a:sx n="63" d="100"/>
          <a:sy n="63" d="100"/>
        </p:scale>
        <p:origin x="-3270" y="-12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presProps" Target="presProp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viewProps" Target="viewProp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BBDD18-8253-452A-9D88-CEEC89A0A730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CA00C-CDBD-4A00-8B39-76B121085D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2380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A9E33-7A02-49E7-87CF-5629BD20F06D}" type="datetimeFigureOut">
              <a:rPr lang="zh-CN" altLang="en-US" smtClean="0"/>
              <a:pPr/>
              <a:t>2021/3/9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EB226-D9A6-4064-8A77-D3A8BD571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6078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842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842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541AAA-8D48-487D-9DDB-969EE45950D8}" type="slidenum">
              <a:rPr lang="en-US" altLang="zh-CN"/>
              <a:pPr/>
              <a:t>54</a:t>
            </a:fld>
            <a:endParaRPr lang="en-US" altLang="zh-CN"/>
          </a:p>
        </p:txBody>
      </p:sp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7388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40387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277A5A-82DB-426B-8FDA-7F90EE0FA441}" type="slidenum">
              <a:rPr lang="en-US" altLang="zh-CN"/>
              <a:pPr/>
              <a:t>58</a:t>
            </a:fld>
            <a:endParaRPr lang="en-US" altLang="zh-CN"/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7388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18115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A052C-45DE-4E13-A1AD-C13DAF2E8A7E}" type="slidenum">
              <a:rPr lang="en-US" altLang="zh-CN"/>
              <a:pPr/>
              <a:t>59</a:t>
            </a:fld>
            <a:endParaRPr lang="en-US" altLang="zh-CN"/>
          </a:p>
        </p:txBody>
      </p:sp>
      <p:sp>
        <p:nvSpPr>
          <p:cNvPr id="31334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7388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334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02572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077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4283075" y="333375"/>
            <a:ext cx="4392613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1600">
                <a:solidFill>
                  <a:schemeClr val="bg2"/>
                </a:solidFill>
                <a:latin typeface="Arial" charset="0"/>
                <a:ea typeface="黑体" pitchFamily="2" charset="-122"/>
              </a:rPr>
              <a:t>华东理工大学</a:t>
            </a:r>
          </a:p>
          <a:p>
            <a:pPr algn="r">
              <a:defRPr/>
            </a:pPr>
            <a:r>
              <a:rPr lang="en-US" altLang="zh-CN" sz="1000">
                <a:solidFill>
                  <a:schemeClr val="bg2"/>
                </a:solidFill>
                <a:latin typeface="Arial" charset="0"/>
                <a:ea typeface="黑体" pitchFamily="2" charset="-122"/>
              </a:rPr>
              <a:t>East China University of Science And Technology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8175" y="1916113"/>
            <a:ext cx="6840538" cy="1684337"/>
          </a:xfrm>
        </p:spPr>
        <p:txBody>
          <a:bodyPr/>
          <a:lstStyle>
            <a:lvl1pPr>
              <a:defRPr>
                <a:solidFill>
                  <a:srgbClr val="CC0000"/>
                </a:solidFill>
                <a:ea typeface="华文中宋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16238" y="4652963"/>
            <a:ext cx="5616575" cy="6477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>
                <a:ea typeface="楷体_GB2312" pitchFamily="49" charset="-122"/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73888" y="274638"/>
            <a:ext cx="1712912" cy="60340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835150" y="274638"/>
            <a:ext cx="4986338" cy="60340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835150" y="274638"/>
            <a:ext cx="6851650" cy="60340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1" y="6377941"/>
            <a:ext cx="2926079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1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013291" y="1447929"/>
            <a:ext cx="3972437" cy="468842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1" y="6377941"/>
            <a:ext cx="2926079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D31CC-EFEB-4AD4-8334-95CC42C33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422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D31CC-EFEB-4AD4-8334-95CC42C33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697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D31CC-EFEB-4AD4-8334-95CC42C33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0435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D31CC-EFEB-4AD4-8334-95CC42C33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7242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D31CC-EFEB-4AD4-8334-95CC42C33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897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D31CC-EFEB-4AD4-8334-95CC42C33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7502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D31CC-EFEB-4AD4-8334-95CC42C33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5794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D31CC-EFEB-4AD4-8334-95CC42C33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6484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D31CC-EFEB-4AD4-8334-95CC42C33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8437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D31CC-EFEB-4AD4-8334-95CC42C33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2889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D31CC-EFEB-4AD4-8334-95CC42C33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446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87450" y="1989138"/>
            <a:ext cx="6840538" cy="1684337"/>
          </a:xfrm>
        </p:spPr>
        <p:txBody>
          <a:bodyPr/>
          <a:lstStyle>
            <a:lvl1pPr algn="ctr">
              <a:defRPr sz="4000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63713" y="4005263"/>
            <a:ext cx="5864225" cy="6477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rgbClr val="002060"/>
                </a:solidFill>
                <a:ea typeface="华文细黑" pitchFamily="2" charset="-122"/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4283075" y="333375"/>
            <a:ext cx="4392613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1600">
                <a:solidFill>
                  <a:schemeClr val="bg2"/>
                </a:solidFill>
                <a:latin typeface="Arial" charset="0"/>
                <a:ea typeface="黑体" pitchFamily="2" charset="-122"/>
              </a:rPr>
              <a:t>华东理工大学</a:t>
            </a:r>
          </a:p>
          <a:p>
            <a:pPr algn="r">
              <a:defRPr/>
            </a:pPr>
            <a:r>
              <a:rPr lang="en-US" altLang="zh-CN" sz="1000">
                <a:solidFill>
                  <a:schemeClr val="bg2"/>
                </a:solidFill>
                <a:latin typeface="Arial" charset="0"/>
                <a:ea typeface="黑体" pitchFamily="2" charset="-122"/>
              </a:rPr>
              <a:t>East China University of Science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3050287907"/>
      </p:ext>
    </p:extLst>
  </p:cSld>
  <p:clrMapOvr>
    <a:masterClrMapping/>
  </p:clrMapOvr>
  <p:transition>
    <p:strips dir="ld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rgbClr val="003366"/>
                </a:solidFill>
              </a:defRPr>
            </a:lvl1pPr>
            <a:lvl2pPr marL="742950" indent="-285750">
              <a:buFont typeface="Wingdings" pitchFamily="2" charset="2"/>
              <a:buChar char="Ø"/>
              <a:defRPr sz="2000">
                <a:solidFill>
                  <a:srgbClr val="003366"/>
                </a:solidFill>
              </a:defRPr>
            </a:lvl2pPr>
            <a:lvl3pPr>
              <a:defRPr sz="2000">
                <a:solidFill>
                  <a:srgbClr val="003366"/>
                </a:solidFill>
              </a:defRPr>
            </a:lvl3pPr>
            <a:lvl4pPr>
              <a:defRPr sz="1600">
                <a:solidFill>
                  <a:srgbClr val="003366"/>
                </a:solidFill>
              </a:defRPr>
            </a:lvl4pPr>
            <a:lvl5pPr>
              <a:defRPr sz="1600">
                <a:solidFill>
                  <a:srgbClr val="003366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5940817"/>
      </p:ext>
    </p:extLst>
  </p:cSld>
  <p:clrMapOvr>
    <a:masterClrMapping/>
  </p:clrMapOvr>
  <p:transition>
    <p:strips dir="ld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7010400" y="6629400"/>
            <a:ext cx="213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fld id="{82CDF444-4514-41F6-BB23-0BA8864D47C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6555841"/>
      </p:ext>
    </p:extLst>
  </p:cSld>
  <p:clrMapOvr>
    <a:masterClrMapping/>
  </p:clrMapOvr>
  <p:transition>
    <p:strips dir="ld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27088" y="1989138"/>
            <a:ext cx="3852862" cy="4319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32350" y="1989138"/>
            <a:ext cx="3854450" cy="4319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58009227"/>
      </p:ext>
    </p:extLst>
  </p:cSld>
  <p:clrMapOvr>
    <a:masterClrMapping/>
  </p:clrMapOvr>
  <p:transition>
    <p:strips dir="l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66240622"/>
      </p:ext>
    </p:extLst>
  </p:cSld>
  <p:clrMapOvr>
    <a:masterClrMapping/>
  </p:clrMapOvr>
  <p:transition>
    <p:strips dir="ld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06632875"/>
      </p:ext>
    </p:extLst>
  </p:cSld>
  <p:clrMapOvr>
    <a:masterClrMapping/>
  </p:clrMapOvr>
  <p:transition>
    <p:strips dir="ld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931839"/>
      </p:ext>
    </p:extLst>
  </p:cSld>
  <p:clrMapOvr>
    <a:masterClrMapping/>
  </p:clrMapOvr>
  <p:transition>
    <p:strips dir="ld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8408588"/>
      </p:ext>
    </p:extLst>
  </p:cSld>
  <p:clrMapOvr>
    <a:masterClrMapping/>
  </p:clrMapOvr>
  <p:transition>
    <p:strips dir="ld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46498280"/>
      </p:ext>
    </p:extLst>
  </p:cSld>
  <p:clrMapOvr>
    <a:masterClrMapping/>
  </p:clrMapOvr>
  <p:transition>
    <p:strips dir="ld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04947262"/>
      </p:ext>
    </p:extLst>
  </p:cSld>
  <p:clrMapOvr>
    <a:masterClrMapping/>
  </p:clrMapOvr>
  <p:transition>
    <p:strips dir="ld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3063" y="274638"/>
            <a:ext cx="1963737" cy="60340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27088" y="274638"/>
            <a:ext cx="5743575" cy="60340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77249413"/>
      </p:ext>
    </p:extLst>
  </p:cSld>
  <p:clrMapOvr>
    <a:masterClrMapping/>
  </p:clrMapOvr>
  <p:transition>
    <p:strips dir="ld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827088" y="1989138"/>
            <a:ext cx="7859712" cy="4319587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</a:p>
        </p:txBody>
      </p:sp>
    </p:spTree>
    <p:extLst>
      <p:ext uri="{BB962C8B-B14F-4D97-AF65-F5344CB8AC3E}">
        <p14:creationId xmlns:p14="http://schemas.microsoft.com/office/powerpoint/2010/main" val="1289458138"/>
      </p:ext>
    </p:extLst>
  </p:cSld>
  <p:clrMapOvr>
    <a:masterClrMapping/>
  </p:clrMapOvr>
  <p:transition>
    <p:strips dir="ld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1" y="6377941"/>
            <a:ext cx="2926079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1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013291" y="1447929"/>
            <a:ext cx="3972437" cy="468842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1" y="6377941"/>
            <a:ext cx="2926079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835150" y="1600200"/>
            <a:ext cx="3349625" cy="4708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337175" y="1600200"/>
            <a:ext cx="3349625" cy="4708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35150" y="274638"/>
            <a:ext cx="68516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35150" y="1600200"/>
            <a:ext cx="6851650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7030A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华文楷体" pitchFamily="2" charset="-122"/>
          <a:ea typeface="华文楷体" pitchFamily="2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黑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黑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黑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3200" b="1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3200" b="1">
          <a:solidFill>
            <a:srgbClr val="003366"/>
          </a:solidFill>
          <a:latin typeface="+mn-lt"/>
          <a:ea typeface="楷体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rgbClr val="003366"/>
          </a:solidFill>
          <a:latin typeface="+mn-lt"/>
          <a:ea typeface="楷体_GB2312" pitchFamily="49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3200" b="1">
          <a:solidFill>
            <a:srgbClr val="003366"/>
          </a:solidFill>
          <a:latin typeface="+mn-lt"/>
          <a:ea typeface="楷体_GB2312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+mn-lt"/>
          <a:ea typeface="楷体_GB2312" pitchFamily="49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+mn-lt"/>
          <a:ea typeface="楷体_GB2312" pitchFamily="49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+mn-lt"/>
          <a:ea typeface="楷体_GB2312" pitchFamily="49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+mn-lt"/>
          <a:ea typeface="楷体_GB2312" pitchFamily="49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+mn-lt"/>
          <a:ea typeface="楷体_GB2312" pitchFamily="49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D31CC-EFEB-4AD4-8334-95CC42C33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9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35150" y="274638"/>
            <a:ext cx="68516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8" y="1989138"/>
            <a:ext cx="7859712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7010400" y="6629400"/>
            <a:ext cx="213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effectLst/>
                <a:latin typeface="+mn-lt"/>
              </a:defRPr>
            </a:lvl1pPr>
          </a:lstStyle>
          <a:p>
            <a:fld id="{82CDF444-4514-41F6-BB23-0BA8864D47C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ransition>
    <p:strips dir="ld"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49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l"/>
        <a:defRPr sz="2400" b="1">
          <a:solidFill>
            <a:srgbClr val="002060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 b="1">
          <a:solidFill>
            <a:srgbClr val="002060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华文细黑" pitchFamily="2" charset="-122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 b="1">
          <a:solidFill>
            <a:srgbClr val="002060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华文细黑" pitchFamily="2" charset="-122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 b="1">
          <a:solidFill>
            <a:srgbClr val="002060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华文细黑" pitchFamily="2" charset="-122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 b="1">
          <a:solidFill>
            <a:srgbClr val="002060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华文细黑" pitchFamily="2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华文细黑" pitchFamily="2" charset="-122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华文细黑" pitchFamily="2" charset="-122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华文细黑" pitchFamily="2" charset="-122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华文细黑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3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0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" Target="slide18.xml"/><Relationship Id="rId1" Type="http://schemas.openxmlformats.org/officeDocument/2006/relationships/slideLayout" Target="../slideLayouts/slideLayout2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19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7.xml"/><Relationship Id="rId5" Type="http://schemas.openxmlformats.org/officeDocument/2006/relationships/slide" Target="slide24.xml"/><Relationship Id="rId4" Type="http://schemas.openxmlformats.org/officeDocument/2006/relationships/slide" Target="slide6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slide" Target="slide33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418479.htm" TargetMode="External"/><Relationship Id="rId2" Type="http://schemas.openxmlformats.org/officeDocument/2006/relationships/hyperlink" Target="http://baike.baidu.com/view/397734.htm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://baike.baidu.com/view/893943.htm" TargetMode="External"/><Relationship Id="rId4" Type="http://schemas.openxmlformats.org/officeDocument/2006/relationships/hyperlink" Target="http://baike.baidu.com/view/2304255.htm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4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61.xml"/><Relationship Id="rId2" Type="http://schemas.openxmlformats.org/officeDocument/2006/relationships/slide" Target="slide51.xml"/><Relationship Id="rId1" Type="http://schemas.openxmlformats.org/officeDocument/2006/relationships/slideLayout" Target="../slideLayouts/slideLayout27.xml"/><Relationship Id="rId5" Type="http://schemas.openxmlformats.org/officeDocument/2006/relationships/slide" Target="slide53.xml"/><Relationship Id="rId4" Type="http://schemas.openxmlformats.org/officeDocument/2006/relationships/slide" Target="slide6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" Target="slide18.xml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7.xml"/><Relationship Id="rId5" Type="http://schemas.openxmlformats.org/officeDocument/2006/relationships/slide" Target="slide14.xml"/><Relationship Id="rId4" Type="http://schemas.openxmlformats.org/officeDocument/2006/relationships/slide" Target="slide2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7" Type="http://schemas.openxmlformats.org/officeDocument/2006/relationships/image" Target="../media/image48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7.xml"/><Relationship Id="rId6" Type="http://schemas.openxmlformats.org/officeDocument/2006/relationships/slide" Target="slide76.xml"/><Relationship Id="rId5" Type="http://schemas.openxmlformats.org/officeDocument/2006/relationships/slide" Target="slide74.xml"/><Relationship Id="rId4" Type="http://schemas.openxmlformats.org/officeDocument/2006/relationships/slide" Target="slide8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slide" Target="slide47.xml"/><Relationship Id="rId1" Type="http://schemas.openxmlformats.org/officeDocument/2006/relationships/slideLayout" Target="../slideLayouts/slideLayout27.xml"/><Relationship Id="rId4" Type="http://schemas.openxmlformats.org/officeDocument/2006/relationships/slide" Target="slide4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" Target="slide63.xml"/><Relationship Id="rId1" Type="http://schemas.openxmlformats.org/officeDocument/2006/relationships/slideLayout" Target="../slideLayouts/slideLayout27.xml"/><Relationship Id="rId4" Type="http://schemas.openxmlformats.org/officeDocument/2006/relationships/slide" Target="slide6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" Target="slide18.xml"/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" Target="slide18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82.xml"/><Relationship Id="rId2" Type="http://schemas.openxmlformats.org/officeDocument/2006/relationships/slide" Target="slide8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7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7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" Target="slide18.xml"/><Relationship Id="rId1" Type="http://schemas.openxmlformats.org/officeDocument/2006/relationships/slideLayout" Target="../slideLayouts/slideLayout2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1752600"/>
            <a:ext cx="7772400" cy="1470025"/>
          </a:xfrm>
        </p:spPr>
        <p:txBody>
          <a:bodyPr/>
          <a:lstStyle/>
          <a:p>
            <a:r>
              <a:rPr lang="zh-CN" altLang="en-US" sz="5400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 pitchFamily="2" charset="-122"/>
              </a:rPr>
              <a:t>微生物与生物化学基础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76400" y="3276600"/>
            <a:ext cx="5616575" cy="990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CN" altLang="en-US" sz="3200" dirty="0">
                <a:ea typeface="黑体" pitchFamily="2" charset="-122"/>
              </a:rPr>
              <a:t>主讲：赵亮</a:t>
            </a:r>
            <a:endParaRPr lang="en-US" altLang="zh-CN" sz="3200" dirty="0">
              <a:ea typeface="黑体" pitchFamily="2" charset="-122"/>
            </a:endParaRPr>
          </a:p>
          <a:p>
            <a:pPr>
              <a:spcBef>
                <a:spcPts val="1200"/>
              </a:spcBef>
            </a:pPr>
            <a:r>
              <a:rPr lang="en-US" altLang="zh-CN" b="0" dirty="0">
                <a:effectLst/>
                <a:ea typeface="黑体" pitchFamily="2" charset="-122"/>
              </a:rPr>
              <a:t>zhaoliang@ecust.edu.cn</a:t>
            </a:r>
          </a:p>
          <a:p>
            <a:pPr>
              <a:spcBef>
                <a:spcPts val="1200"/>
              </a:spcBef>
            </a:pPr>
            <a:endParaRPr lang="en-US" altLang="zh-CN" sz="2800" dirty="0">
              <a:ea typeface="黑体" pitchFamily="2" charset="-122"/>
            </a:endParaRPr>
          </a:p>
          <a:p>
            <a:endParaRPr lang="en-US" altLang="zh-CN" sz="2800" dirty="0">
              <a:ea typeface="黑体" pitchFamily="2" charset="-122"/>
            </a:endParaRPr>
          </a:p>
          <a:p>
            <a:endParaRPr lang="en-US" altLang="zh-CN" sz="2800" dirty="0">
              <a:ea typeface="黑体" pitchFamily="2" charset="-122"/>
            </a:endParaRPr>
          </a:p>
          <a:p>
            <a:endParaRPr lang="en-US" altLang="zh-CN" sz="2800" dirty="0">
              <a:ea typeface="黑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1600" y="5943600"/>
            <a:ext cx="6781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zh-CN" altLang="en-US" sz="2800" b="1" kern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黑体" pitchFamily="2" charset="-122"/>
              </a:rPr>
              <a:t>生物反应器工程国家重点实验室</a:t>
            </a:r>
            <a:endParaRPr lang="en-US" altLang="zh-CN" sz="2800" b="1" kern="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202018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 sz="3200" dirty="0"/>
              <a:t>微生物与生物化学基础</a:t>
            </a:r>
            <a:br>
              <a:rPr lang="en-US" altLang="zh-CN" sz="3200" dirty="0"/>
            </a:br>
            <a:r>
              <a:rPr lang="zh-CN" altLang="en-US" sz="3200" dirty="0"/>
              <a:t>课程的主要内容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2727" y="1768475"/>
            <a:ext cx="4488873" cy="4479925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1800" dirty="0"/>
              <a:t>第</a:t>
            </a:r>
            <a:r>
              <a:rPr lang="en-US" altLang="zh-CN" sz="1800" dirty="0"/>
              <a:t>1</a:t>
            </a:r>
            <a:r>
              <a:rPr lang="zh-CN" altLang="en-US" sz="1800" dirty="0"/>
              <a:t>章 </a:t>
            </a:r>
            <a:r>
              <a:rPr lang="zh-CN" altLang="en-US" sz="1800" dirty="0">
                <a:solidFill>
                  <a:srgbClr val="C00000"/>
                </a:solidFill>
              </a:rPr>
              <a:t>生物大分子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1800" dirty="0"/>
              <a:t>第</a:t>
            </a:r>
            <a:r>
              <a:rPr lang="en-US" altLang="zh-CN" sz="1800" dirty="0"/>
              <a:t>2</a:t>
            </a:r>
            <a:r>
              <a:rPr lang="zh-CN" altLang="en-US" sz="1800" dirty="0"/>
              <a:t>章 细胞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1800" dirty="0"/>
              <a:t>第</a:t>
            </a:r>
            <a:r>
              <a:rPr lang="en-US" altLang="zh-CN" sz="1800" dirty="0"/>
              <a:t>3</a:t>
            </a:r>
            <a:r>
              <a:rPr lang="zh-CN" altLang="en-US" sz="1800" dirty="0"/>
              <a:t>章 新陈代谢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1800" dirty="0"/>
              <a:t>第</a:t>
            </a:r>
            <a:r>
              <a:rPr lang="en-US" altLang="zh-CN" sz="1800" dirty="0"/>
              <a:t>4</a:t>
            </a:r>
            <a:r>
              <a:rPr lang="zh-CN" altLang="en-US" sz="1800" dirty="0"/>
              <a:t>章 微生物学概论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1800" dirty="0"/>
              <a:t>第</a:t>
            </a:r>
            <a:r>
              <a:rPr lang="en-US" altLang="zh-CN" sz="1800" dirty="0"/>
              <a:t>5</a:t>
            </a:r>
            <a:r>
              <a:rPr lang="zh-CN" altLang="en-US" sz="1800" dirty="0"/>
              <a:t>章 微生物的营养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1800" dirty="0"/>
              <a:t>第</a:t>
            </a:r>
            <a:r>
              <a:rPr lang="en-US" altLang="zh-CN" sz="1800" dirty="0"/>
              <a:t>6</a:t>
            </a:r>
            <a:r>
              <a:rPr lang="zh-CN" altLang="en-US" sz="1800" dirty="0"/>
              <a:t>章 微生物的代谢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1800" dirty="0"/>
              <a:t>第</a:t>
            </a:r>
            <a:r>
              <a:rPr lang="en-US" altLang="zh-CN" sz="1800" dirty="0"/>
              <a:t>7</a:t>
            </a:r>
            <a:r>
              <a:rPr lang="zh-CN" altLang="en-US" sz="1800" dirty="0"/>
              <a:t>章 微生物的生长和培养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4585855" y="1752600"/>
            <a:ext cx="4177145" cy="432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defRPr sz="24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1800" dirty="0"/>
              <a:t>第</a:t>
            </a:r>
            <a:r>
              <a:rPr lang="en-US" altLang="zh-CN" sz="1800" dirty="0"/>
              <a:t>8</a:t>
            </a:r>
            <a:r>
              <a:rPr lang="zh-CN" altLang="en-US" sz="1800" dirty="0"/>
              <a:t>章 微生物的生态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1800" dirty="0"/>
              <a:t>第</a:t>
            </a:r>
            <a:r>
              <a:rPr lang="en-US" altLang="zh-CN" sz="1800" dirty="0"/>
              <a:t>9</a:t>
            </a:r>
            <a:r>
              <a:rPr lang="zh-CN" altLang="en-US" sz="1800" dirty="0"/>
              <a:t>章 冶金微生物的基础知识</a:t>
            </a:r>
            <a:endParaRPr lang="en-US" altLang="zh-CN" sz="1800" dirty="0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1800" dirty="0"/>
              <a:t>第</a:t>
            </a:r>
            <a:r>
              <a:rPr lang="en-US" altLang="zh-CN" sz="1800" dirty="0"/>
              <a:t>10</a:t>
            </a:r>
            <a:r>
              <a:rPr lang="zh-CN" altLang="en-US" sz="1800" dirty="0"/>
              <a:t>章 金矿石细菌冶金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1800" dirty="0"/>
              <a:t>第</a:t>
            </a:r>
            <a:r>
              <a:rPr lang="en-US" altLang="zh-CN" sz="1800" dirty="0"/>
              <a:t>11</a:t>
            </a:r>
            <a:r>
              <a:rPr lang="zh-CN" altLang="en-US" sz="1800" dirty="0"/>
              <a:t>章 铜、铀、银、镍钴的细菌冶金以及微生物脱硅技术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1800" dirty="0"/>
              <a:t>第</a:t>
            </a:r>
            <a:r>
              <a:rPr lang="en-US" altLang="zh-CN" sz="1800" dirty="0"/>
              <a:t>12</a:t>
            </a:r>
            <a:r>
              <a:rPr lang="zh-CN" altLang="en-US" sz="1800" dirty="0"/>
              <a:t>章 微生物技术在冶金中的其他应用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zh-CN" altLang="en-US" sz="18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9527277"/>
      </p:ext>
    </p:extLst>
  </p:cSld>
  <p:clrMapOvr>
    <a:masterClrMapping/>
  </p:clrMapOvr>
  <p:transition>
    <p:strips dir="ld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46" name="Group 2"/>
          <p:cNvGrpSpPr>
            <a:grpSpLocks/>
          </p:cNvGrpSpPr>
          <p:nvPr/>
        </p:nvGrpSpPr>
        <p:grpSpPr bwMode="auto">
          <a:xfrm>
            <a:off x="1066800" y="1066800"/>
            <a:ext cx="2225675" cy="1997075"/>
            <a:chOff x="672" y="672"/>
            <a:chExt cx="1402" cy="1258"/>
          </a:xfrm>
        </p:grpSpPr>
        <p:grpSp>
          <p:nvGrpSpPr>
            <p:cNvPr id="83028" name="Group 3"/>
            <p:cNvGrpSpPr>
              <a:grpSpLocks/>
            </p:cNvGrpSpPr>
            <p:nvPr/>
          </p:nvGrpSpPr>
          <p:grpSpPr bwMode="auto">
            <a:xfrm>
              <a:off x="864" y="672"/>
              <a:ext cx="974" cy="1008"/>
              <a:chOff x="1248" y="816"/>
              <a:chExt cx="974" cy="1008"/>
            </a:xfrm>
          </p:grpSpPr>
          <p:sp>
            <p:nvSpPr>
              <p:cNvPr id="83030" name="Oval 4" descr="花束"/>
              <p:cNvSpPr>
                <a:spLocks noChangeArrowheads="1"/>
              </p:cNvSpPr>
              <p:nvPr/>
            </p:nvSpPr>
            <p:spPr bwMode="auto">
              <a:xfrm>
                <a:off x="1440" y="1056"/>
                <a:ext cx="576" cy="576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>
                <a:lvl1pPr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3031" name="Oval 5"/>
              <p:cNvSpPr>
                <a:spLocks noChangeArrowheads="1"/>
              </p:cNvSpPr>
              <p:nvPr/>
            </p:nvSpPr>
            <p:spPr bwMode="auto">
              <a:xfrm>
                <a:off x="1248" y="864"/>
                <a:ext cx="960" cy="96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3032" name="Text Box 6"/>
              <p:cNvSpPr txBox="1">
                <a:spLocks noChangeArrowheads="1"/>
              </p:cNvSpPr>
              <p:nvPr/>
            </p:nvSpPr>
            <p:spPr bwMode="auto">
              <a:xfrm>
                <a:off x="1872" y="912"/>
                <a:ext cx="25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en-US" altLang="zh-CN" sz="2400" b="0">
                    <a:latin typeface="Tahoma" panose="020B0604030504040204" pitchFamily="34" charset="0"/>
                    <a:ea typeface="华文楷体" panose="02010600040101010101" pitchFamily="2" charset="-122"/>
                  </a:rPr>
                  <a:t>+</a:t>
                </a:r>
              </a:p>
            </p:txBody>
          </p:sp>
          <p:sp>
            <p:nvSpPr>
              <p:cNvPr id="83033" name="Text Box 7"/>
              <p:cNvSpPr txBox="1">
                <a:spLocks noChangeArrowheads="1"/>
              </p:cNvSpPr>
              <p:nvPr/>
            </p:nvSpPr>
            <p:spPr bwMode="auto">
              <a:xfrm>
                <a:off x="1248" y="1296"/>
                <a:ext cx="25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en-US" altLang="zh-CN" sz="2400" b="0">
                    <a:latin typeface="Tahoma" panose="020B0604030504040204" pitchFamily="34" charset="0"/>
                    <a:ea typeface="华文楷体" panose="02010600040101010101" pitchFamily="2" charset="-122"/>
                  </a:rPr>
                  <a:t>+</a:t>
                </a:r>
              </a:p>
            </p:txBody>
          </p:sp>
          <p:sp>
            <p:nvSpPr>
              <p:cNvPr id="83034" name="Text Box 8"/>
              <p:cNvSpPr txBox="1">
                <a:spLocks noChangeArrowheads="1"/>
              </p:cNvSpPr>
              <p:nvPr/>
            </p:nvSpPr>
            <p:spPr bwMode="auto">
              <a:xfrm>
                <a:off x="1296" y="1008"/>
                <a:ext cx="25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en-US" altLang="zh-CN" sz="2400" b="0">
                    <a:latin typeface="Tahoma" panose="020B0604030504040204" pitchFamily="34" charset="0"/>
                    <a:ea typeface="华文楷体" panose="02010600040101010101" pitchFamily="2" charset="-122"/>
                  </a:rPr>
                  <a:t>+</a:t>
                </a:r>
              </a:p>
            </p:txBody>
          </p:sp>
          <p:sp>
            <p:nvSpPr>
              <p:cNvPr id="83035" name="Text Box 9"/>
              <p:cNvSpPr txBox="1">
                <a:spLocks noChangeArrowheads="1"/>
              </p:cNvSpPr>
              <p:nvPr/>
            </p:nvSpPr>
            <p:spPr bwMode="auto">
              <a:xfrm>
                <a:off x="1488" y="1536"/>
                <a:ext cx="25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en-US" altLang="zh-CN" sz="2400" b="0">
                    <a:latin typeface="Tahoma" panose="020B0604030504040204" pitchFamily="34" charset="0"/>
                    <a:ea typeface="华文楷体" panose="02010600040101010101" pitchFamily="2" charset="-122"/>
                  </a:rPr>
                  <a:t>+</a:t>
                </a:r>
              </a:p>
            </p:txBody>
          </p:sp>
          <p:sp>
            <p:nvSpPr>
              <p:cNvPr id="83036" name="Text Box 10"/>
              <p:cNvSpPr txBox="1">
                <a:spLocks noChangeArrowheads="1"/>
              </p:cNvSpPr>
              <p:nvPr/>
            </p:nvSpPr>
            <p:spPr bwMode="auto">
              <a:xfrm>
                <a:off x="1584" y="816"/>
                <a:ext cx="25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en-US" altLang="zh-CN" sz="2400" b="0">
                    <a:latin typeface="Tahoma" panose="020B0604030504040204" pitchFamily="34" charset="0"/>
                    <a:ea typeface="华文楷体" panose="02010600040101010101" pitchFamily="2" charset="-122"/>
                  </a:rPr>
                  <a:t>+</a:t>
                </a:r>
              </a:p>
            </p:txBody>
          </p:sp>
          <p:sp>
            <p:nvSpPr>
              <p:cNvPr id="83037" name="Text Box 11"/>
              <p:cNvSpPr txBox="1">
                <a:spLocks noChangeArrowheads="1"/>
              </p:cNvSpPr>
              <p:nvPr/>
            </p:nvSpPr>
            <p:spPr bwMode="auto">
              <a:xfrm>
                <a:off x="1968" y="1296"/>
                <a:ext cx="25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en-US" altLang="zh-CN" sz="2400" b="0">
                    <a:latin typeface="Tahoma" panose="020B0604030504040204" pitchFamily="34" charset="0"/>
                    <a:ea typeface="华文楷体" panose="02010600040101010101" pitchFamily="2" charset="-122"/>
                  </a:rPr>
                  <a:t>+</a:t>
                </a:r>
              </a:p>
            </p:txBody>
          </p:sp>
          <p:sp>
            <p:nvSpPr>
              <p:cNvPr id="83038" name="Text Box 12"/>
              <p:cNvSpPr txBox="1">
                <a:spLocks noChangeArrowheads="1"/>
              </p:cNvSpPr>
              <p:nvPr/>
            </p:nvSpPr>
            <p:spPr bwMode="auto">
              <a:xfrm>
                <a:off x="1776" y="1536"/>
                <a:ext cx="25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en-US" altLang="zh-CN" sz="2400" b="0">
                    <a:latin typeface="Tahoma" panose="020B0604030504040204" pitchFamily="34" charset="0"/>
                    <a:ea typeface="华文楷体" panose="02010600040101010101" pitchFamily="2" charset="-122"/>
                  </a:rPr>
                  <a:t>+</a:t>
                </a:r>
              </a:p>
            </p:txBody>
          </p:sp>
        </p:grpSp>
        <p:sp>
          <p:nvSpPr>
            <p:cNvPr id="83029" name="Text Box 13"/>
            <p:cNvSpPr txBox="1">
              <a:spLocks noChangeArrowheads="1"/>
            </p:cNvSpPr>
            <p:nvPr/>
          </p:nvSpPr>
          <p:spPr bwMode="auto">
            <a:xfrm>
              <a:off x="672" y="1680"/>
              <a:ext cx="140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9pPr>
            </a:lstStyle>
            <a:p>
              <a:pPr algn="l" eaLnBrk="1" hangingPunct="1"/>
              <a:r>
                <a:rPr kumimoji="1" lang="zh-CN" altLang="en-US" sz="2000">
                  <a:latin typeface="Tahoma" panose="020B0604030504040204" pitchFamily="34" charset="0"/>
                  <a:ea typeface="黑体" panose="02010609060101010101" pitchFamily="49" charset="-122"/>
                </a:rPr>
                <a:t>带正电荷的蛋白质</a:t>
              </a:r>
            </a:p>
          </p:txBody>
        </p:sp>
      </p:grpSp>
      <p:grpSp>
        <p:nvGrpSpPr>
          <p:cNvPr id="82947" name="Group 14"/>
          <p:cNvGrpSpPr>
            <a:grpSpLocks/>
          </p:cNvGrpSpPr>
          <p:nvPr/>
        </p:nvGrpSpPr>
        <p:grpSpPr bwMode="auto">
          <a:xfrm>
            <a:off x="6248400" y="1143000"/>
            <a:ext cx="2225675" cy="1920875"/>
            <a:chOff x="3936" y="720"/>
            <a:chExt cx="1402" cy="1210"/>
          </a:xfrm>
        </p:grpSpPr>
        <p:grpSp>
          <p:nvGrpSpPr>
            <p:cNvPr id="83016" name="Group 15"/>
            <p:cNvGrpSpPr>
              <a:grpSpLocks/>
            </p:cNvGrpSpPr>
            <p:nvPr/>
          </p:nvGrpSpPr>
          <p:grpSpPr bwMode="auto">
            <a:xfrm>
              <a:off x="4176" y="720"/>
              <a:ext cx="1026" cy="1008"/>
              <a:chOff x="4512" y="816"/>
              <a:chExt cx="1026" cy="1008"/>
            </a:xfrm>
          </p:grpSpPr>
          <p:sp>
            <p:nvSpPr>
              <p:cNvPr id="83018" name="Oval 16" descr="花束"/>
              <p:cNvSpPr>
                <a:spLocks noChangeArrowheads="1"/>
              </p:cNvSpPr>
              <p:nvPr/>
            </p:nvSpPr>
            <p:spPr bwMode="auto">
              <a:xfrm>
                <a:off x="4704" y="1008"/>
                <a:ext cx="576" cy="576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>
                <a:lvl1pPr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3019" name="Oval 17"/>
              <p:cNvSpPr>
                <a:spLocks noChangeArrowheads="1"/>
              </p:cNvSpPr>
              <p:nvPr/>
            </p:nvSpPr>
            <p:spPr bwMode="auto">
              <a:xfrm>
                <a:off x="4512" y="816"/>
                <a:ext cx="960" cy="96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3020" name="Text Box 18"/>
              <p:cNvSpPr txBox="1">
                <a:spLocks noChangeArrowheads="1"/>
              </p:cNvSpPr>
              <p:nvPr/>
            </p:nvSpPr>
            <p:spPr bwMode="auto">
              <a:xfrm>
                <a:off x="4704" y="816"/>
                <a:ext cx="30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zh-CN" altLang="en-US" sz="2400" b="0">
                    <a:latin typeface="Tahoma" panose="020B0604030504040204" pitchFamily="34" charset="0"/>
                    <a:ea typeface="华文楷体" panose="02010600040101010101" pitchFamily="2" charset="-122"/>
                  </a:rPr>
                  <a:t>－</a:t>
                </a:r>
              </a:p>
            </p:txBody>
          </p:sp>
          <p:sp>
            <p:nvSpPr>
              <p:cNvPr id="83021" name="Text Box 19"/>
              <p:cNvSpPr txBox="1">
                <a:spLocks noChangeArrowheads="1"/>
              </p:cNvSpPr>
              <p:nvPr/>
            </p:nvSpPr>
            <p:spPr bwMode="auto">
              <a:xfrm>
                <a:off x="5088" y="864"/>
                <a:ext cx="30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zh-CN" altLang="en-US" sz="2400" b="0">
                    <a:latin typeface="Tahoma" panose="020B0604030504040204" pitchFamily="34" charset="0"/>
                    <a:ea typeface="华文楷体" panose="02010600040101010101" pitchFamily="2" charset="-122"/>
                  </a:rPr>
                  <a:t>－</a:t>
                </a:r>
              </a:p>
            </p:txBody>
          </p:sp>
          <p:sp>
            <p:nvSpPr>
              <p:cNvPr id="83022" name="Text Box 20"/>
              <p:cNvSpPr txBox="1">
                <a:spLocks noChangeArrowheads="1"/>
              </p:cNvSpPr>
              <p:nvPr/>
            </p:nvSpPr>
            <p:spPr bwMode="auto">
              <a:xfrm>
                <a:off x="5232" y="1104"/>
                <a:ext cx="30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zh-CN" altLang="en-US" sz="2400" b="0">
                    <a:latin typeface="Tahoma" panose="020B0604030504040204" pitchFamily="34" charset="0"/>
                    <a:ea typeface="华文楷体" panose="02010600040101010101" pitchFamily="2" charset="-122"/>
                  </a:rPr>
                  <a:t>－</a:t>
                </a:r>
              </a:p>
            </p:txBody>
          </p:sp>
          <p:sp>
            <p:nvSpPr>
              <p:cNvPr id="83023" name="Text Box 21"/>
              <p:cNvSpPr txBox="1">
                <a:spLocks noChangeArrowheads="1"/>
              </p:cNvSpPr>
              <p:nvPr/>
            </p:nvSpPr>
            <p:spPr bwMode="auto">
              <a:xfrm>
                <a:off x="4704" y="1488"/>
                <a:ext cx="30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zh-CN" altLang="en-US" sz="2400" b="0">
                    <a:latin typeface="Tahoma" panose="020B0604030504040204" pitchFamily="34" charset="0"/>
                    <a:ea typeface="华文楷体" panose="02010600040101010101" pitchFamily="2" charset="-122"/>
                  </a:rPr>
                  <a:t>－</a:t>
                </a:r>
              </a:p>
            </p:txBody>
          </p:sp>
          <p:sp>
            <p:nvSpPr>
              <p:cNvPr id="83024" name="Text Box 22"/>
              <p:cNvSpPr txBox="1">
                <a:spLocks noChangeArrowheads="1"/>
              </p:cNvSpPr>
              <p:nvPr/>
            </p:nvSpPr>
            <p:spPr bwMode="auto">
              <a:xfrm>
                <a:off x="4512" y="1344"/>
                <a:ext cx="30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zh-CN" altLang="en-US" sz="2400" b="0">
                    <a:latin typeface="Tahoma" panose="020B0604030504040204" pitchFamily="34" charset="0"/>
                    <a:ea typeface="华文楷体" panose="02010600040101010101" pitchFamily="2" charset="-122"/>
                  </a:rPr>
                  <a:t>－</a:t>
                </a:r>
              </a:p>
            </p:txBody>
          </p:sp>
          <p:sp>
            <p:nvSpPr>
              <p:cNvPr id="83025" name="Text Box 23"/>
              <p:cNvSpPr txBox="1">
                <a:spLocks noChangeArrowheads="1"/>
              </p:cNvSpPr>
              <p:nvPr/>
            </p:nvSpPr>
            <p:spPr bwMode="auto">
              <a:xfrm>
                <a:off x="4896" y="1536"/>
                <a:ext cx="30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zh-CN" altLang="en-US" sz="2400" b="0">
                    <a:latin typeface="Tahoma" panose="020B0604030504040204" pitchFamily="34" charset="0"/>
                    <a:ea typeface="华文楷体" panose="02010600040101010101" pitchFamily="2" charset="-122"/>
                  </a:rPr>
                  <a:t>－</a:t>
                </a:r>
              </a:p>
            </p:txBody>
          </p:sp>
          <p:sp>
            <p:nvSpPr>
              <p:cNvPr id="83026" name="Text Box 24"/>
              <p:cNvSpPr txBox="1">
                <a:spLocks noChangeArrowheads="1"/>
              </p:cNvSpPr>
              <p:nvPr/>
            </p:nvSpPr>
            <p:spPr bwMode="auto">
              <a:xfrm>
                <a:off x="5136" y="1392"/>
                <a:ext cx="30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zh-CN" altLang="en-US" sz="2400" b="0">
                    <a:latin typeface="Tahoma" panose="020B0604030504040204" pitchFamily="34" charset="0"/>
                    <a:ea typeface="华文楷体" panose="02010600040101010101" pitchFamily="2" charset="-122"/>
                  </a:rPr>
                  <a:t>－</a:t>
                </a:r>
              </a:p>
            </p:txBody>
          </p:sp>
          <p:sp>
            <p:nvSpPr>
              <p:cNvPr id="83027" name="Text Box 25"/>
              <p:cNvSpPr txBox="1">
                <a:spLocks noChangeArrowheads="1"/>
              </p:cNvSpPr>
              <p:nvPr/>
            </p:nvSpPr>
            <p:spPr bwMode="auto">
              <a:xfrm>
                <a:off x="4512" y="1008"/>
                <a:ext cx="30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zh-CN" altLang="en-US" sz="2400" b="0">
                    <a:latin typeface="Tahoma" panose="020B0604030504040204" pitchFamily="34" charset="0"/>
                    <a:ea typeface="华文楷体" panose="02010600040101010101" pitchFamily="2" charset="-122"/>
                  </a:rPr>
                  <a:t>－</a:t>
                </a:r>
              </a:p>
            </p:txBody>
          </p:sp>
        </p:grpSp>
        <p:sp>
          <p:nvSpPr>
            <p:cNvPr id="83017" name="Text Box 26"/>
            <p:cNvSpPr txBox="1">
              <a:spLocks noChangeArrowheads="1"/>
            </p:cNvSpPr>
            <p:nvPr/>
          </p:nvSpPr>
          <p:spPr bwMode="auto">
            <a:xfrm>
              <a:off x="3936" y="1680"/>
              <a:ext cx="140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9pPr>
            </a:lstStyle>
            <a:p>
              <a:pPr algn="l" eaLnBrk="1" hangingPunct="1"/>
              <a:r>
                <a:rPr kumimoji="1" lang="zh-CN" altLang="en-US" sz="2000">
                  <a:latin typeface="Tahoma" panose="020B0604030504040204" pitchFamily="34" charset="0"/>
                  <a:ea typeface="黑体" panose="02010609060101010101" pitchFamily="49" charset="-122"/>
                </a:rPr>
                <a:t>带负电荷的蛋白质</a:t>
              </a:r>
            </a:p>
          </p:txBody>
        </p:sp>
      </p:grpSp>
      <p:grpSp>
        <p:nvGrpSpPr>
          <p:cNvPr id="82948" name="Group 27"/>
          <p:cNvGrpSpPr>
            <a:grpSpLocks/>
          </p:cNvGrpSpPr>
          <p:nvPr/>
        </p:nvGrpSpPr>
        <p:grpSpPr bwMode="auto">
          <a:xfrm>
            <a:off x="3581400" y="1143000"/>
            <a:ext cx="2225675" cy="1920875"/>
            <a:chOff x="2256" y="720"/>
            <a:chExt cx="1402" cy="1210"/>
          </a:xfrm>
        </p:grpSpPr>
        <p:grpSp>
          <p:nvGrpSpPr>
            <p:cNvPr id="83012" name="Group 28"/>
            <p:cNvGrpSpPr>
              <a:grpSpLocks/>
            </p:cNvGrpSpPr>
            <p:nvPr/>
          </p:nvGrpSpPr>
          <p:grpSpPr bwMode="auto">
            <a:xfrm>
              <a:off x="2544" y="720"/>
              <a:ext cx="960" cy="960"/>
              <a:chOff x="2976" y="912"/>
              <a:chExt cx="960" cy="960"/>
            </a:xfrm>
          </p:grpSpPr>
          <p:sp>
            <p:nvSpPr>
              <p:cNvPr id="83014" name="Oval 29" descr="花束"/>
              <p:cNvSpPr>
                <a:spLocks noChangeArrowheads="1"/>
              </p:cNvSpPr>
              <p:nvPr/>
            </p:nvSpPr>
            <p:spPr bwMode="auto">
              <a:xfrm>
                <a:off x="3168" y="1104"/>
                <a:ext cx="576" cy="576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>
                <a:lvl1pPr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3015" name="Oval 30"/>
              <p:cNvSpPr>
                <a:spLocks noChangeArrowheads="1"/>
              </p:cNvSpPr>
              <p:nvPr/>
            </p:nvSpPr>
            <p:spPr bwMode="auto">
              <a:xfrm>
                <a:off x="2976" y="912"/>
                <a:ext cx="960" cy="96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83013" name="Text Box 31"/>
            <p:cNvSpPr txBox="1">
              <a:spLocks noChangeArrowheads="1"/>
            </p:cNvSpPr>
            <p:nvPr/>
          </p:nvSpPr>
          <p:spPr bwMode="auto">
            <a:xfrm>
              <a:off x="2256" y="1680"/>
              <a:ext cx="140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9pPr>
            </a:lstStyle>
            <a:p>
              <a:pPr algn="l" eaLnBrk="1" hangingPunct="1"/>
              <a:r>
                <a:rPr kumimoji="1" lang="zh-CN" altLang="en-US" sz="2000">
                  <a:latin typeface="Tahoma" panose="020B0604030504040204" pitchFamily="34" charset="0"/>
                  <a:ea typeface="黑体" panose="02010609060101010101" pitchFamily="49" charset="-122"/>
                </a:rPr>
                <a:t>在等电点的蛋白质</a:t>
              </a:r>
            </a:p>
          </p:txBody>
        </p:sp>
      </p:grpSp>
      <p:sp>
        <p:nvSpPr>
          <p:cNvPr id="68640" name="AutoShape 32"/>
          <p:cNvSpPr>
            <a:spLocks noChangeArrowheads="1"/>
          </p:cNvSpPr>
          <p:nvPr/>
        </p:nvSpPr>
        <p:spPr bwMode="auto">
          <a:xfrm>
            <a:off x="2743200" y="457200"/>
            <a:ext cx="1219200" cy="381000"/>
          </a:xfrm>
          <a:prstGeom prst="wedgeRoundRectCallout">
            <a:avLst>
              <a:gd name="adj1" fmla="val -81250"/>
              <a:gd name="adj2" fmla="val 182083"/>
              <a:gd name="adj3" fmla="val 16667"/>
            </a:avLst>
          </a:prstGeom>
          <a:solidFill>
            <a:srgbClr val="F7EFCD"/>
          </a:solidFill>
          <a:ln w="9525">
            <a:solidFill>
              <a:schemeClr val="hlink"/>
            </a:solidFill>
            <a:miter lim="800000"/>
            <a:headEnd type="none" w="sm" len="sm"/>
            <a:tailEnd type="none" w="sm" len="sm"/>
          </a:ln>
        </p:spPr>
        <p:txBody>
          <a:bodyPr lIns="90000" tIns="46800" rIns="90000" bIns="46800"/>
          <a:lstStyle>
            <a:lvl1pPr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kumimoji="1" lang="zh-CN" altLang="en-US" sz="2400">
                <a:latin typeface="Tahoma" panose="020B0604030504040204" pitchFamily="34" charset="0"/>
                <a:ea typeface="楷体_GB2312" pitchFamily="49" charset="-122"/>
              </a:rPr>
              <a:t>水化膜</a:t>
            </a:r>
          </a:p>
        </p:txBody>
      </p:sp>
      <p:grpSp>
        <p:nvGrpSpPr>
          <p:cNvPr id="8" name="Group 33"/>
          <p:cNvGrpSpPr>
            <a:grpSpLocks/>
          </p:cNvGrpSpPr>
          <p:nvPr/>
        </p:nvGrpSpPr>
        <p:grpSpPr bwMode="auto">
          <a:xfrm>
            <a:off x="990600" y="3733800"/>
            <a:ext cx="7635875" cy="1997075"/>
            <a:chOff x="624" y="2256"/>
            <a:chExt cx="4810" cy="1258"/>
          </a:xfrm>
        </p:grpSpPr>
        <p:grpSp>
          <p:nvGrpSpPr>
            <p:cNvPr id="82984" name="Group 34"/>
            <p:cNvGrpSpPr>
              <a:grpSpLocks/>
            </p:cNvGrpSpPr>
            <p:nvPr/>
          </p:nvGrpSpPr>
          <p:grpSpPr bwMode="auto">
            <a:xfrm>
              <a:off x="624" y="2256"/>
              <a:ext cx="1402" cy="1258"/>
              <a:chOff x="624" y="2256"/>
              <a:chExt cx="1402" cy="1258"/>
            </a:xfrm>
          </p:grpSpPr>
          <p:grpSp>
            <p:nvGrpSpPr>
              <p:cNvPr id="83001" name="Group 35"/>
              <p:cNvGrpSpPr>
                <a:grpSpLocks/>
              </p:cNvGrpSpPr>
              <p:nvPr/>
            </p:nvGrpSpPr>
            <p:grpSpPr bwMode="auto">
              <a:xfrm>
                <a:off x="816" y="2256"/>
                <a:ext cx="974" cy="1008"/>
                <a:chOff x="960" y="2208"/>
                <a:chExt cx="974" cy="1008"/>
              </a:xfrm>
            </p:grpSpPr>
            <p:sp>
              <p:nvSpPr>
                <p:cNvPr id="83003" name="Oval 36" descr="花束"/>
                <p:cNvSpPr>
                  <a:spLocks noChangeArrowheads="1"/>
                </p:cNvSpPr>
                <p:nvPr/>
              </p:nvSpPr>
              <p:spPr bwMode="auto">
                <a:xfrm>
                  <a:off x="1152" y="2448"/>
                  <a:ext cx="576" cy="576"/>
                </a:xfrm>
                <a:prstGeom prst="ellips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lIns="90000" tIns="46800" rIns="90000" bIns="46800" anchor="ctr"/>
                <a:lstStyle>
                  <a:lvl1pPr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1pPr>
                  <a:lvl2pPr marL="742950" indent="-28575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2pPr>
                  <a:lvl3pPr marL="11430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3pPr>
                  <a:lvl4pPr marL="16002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4pPr>
                  <a:lvl5pPr marL="20574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83004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1056" y="2304"/>
                  <a:ext cx="254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>
                  <a:lvl1pPr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1pPr>
                  <a:lvl2pPr marL="742950" indent="-28575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2pPr>
                  <a:lvl3pPr marL="11430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3pPr>
                  <a:lvl4pPr marL="16002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4pPr>
                  <a:lvl5pPr marL="20574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9pPr>
                </a:lstStyle>
                <a:p>
                  <a:pPr algn="l" eaLnBrk="1" hangingPunct="1"/>
                  <a:r>
                    <a:rPr kumimoji="1" lang="en-US" altLang="zh-CN" sz="2400" b="0">
                      <a:latin typeface="Tahoma" panose="020B0604030504040204" pitchFamily="34" charset="0"/>
                      <a:ea typeface="华文楷体" panose="02010600040101010101" pitchFamily="2" charset="-122"/>
                    </a:rPr>
                    <a:t>+</a:t>
                  </a:r>
                </a:p>
              </p:txBody>
            </p:sp>
            <p:sp>
              <p:nvSpPr>
                <p:cNvPr id="83005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1296" y="2208"/>
                  <a:ext cx="254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>
                  <a:lvl1pPr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1pPr>
                  <a:lvl2pPr marL="742950" indent="-28575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2pPr>
                  <a:lvl3pPr marL="11430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3pPr>
                  <a:lvl4pPr marL="16002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4pPr>
                  <a:lvl5pPr marL="20574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9pPr>
                </a:lstStyle>
                <a:p>
                  <a:pPr algn="l" eaLnBrk="1" hangingPunct="1"/>
                  <a:r>
                    <a:rPr kumimoji="1" lang="en-US" altLang="zh-CN" sz="2400" b="0">
                      <a:latin typeface="Tahoma" panose="020B0604030504040204" pitchFamily="34" charset="0"/>
                      <a:ea typeface="华文楷体" panose="02010600040101010101" pitchFamily="2" charset="-122"/>
                    </a:rPr>
                    <a:t>+</a:t>
                  </a:r>
                </a:p>
              </p:txBody>
            </p:sp>
            <p:sp>
              <p:nvSpPr>
                <p:cNvPr id="83006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1008" y="2784"/>
                  <a:ext cx="254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>
                  <a:lvl1pPr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1pPr>
                  <a:lvl2pPr marL="742950" indent="-28575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2pPr>
                  <a:lvl3pPr marL="11430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3pPr>
                  <a:lvl4pPr marL="16002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4pPr>
                  <a:lvl5pPr marL="20574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9pPr>
                </a:lstStyle>
                <a:p>
                  <a:pPr algn="l" eaLnBrk="1" hangingPunct="1"/>
                  <a:r>
                    <a:rPr kumimoji="1" lang="en-US" altLang="zh-CN" sz="2400" b="0">
                      <a:latin typeface="Tahoma" panose="020B0604030504040204" pitchFamily="34" charset="0"/>
                      <a:ea typeface="华文楷体" panose="02010600040101010101" pitchFamily="2" charset="-122"/>
                    </a:rPr>
                    <a:t>+</a:t>
                  </a:r>
                </a:p>
              </p:txBody>
            </p:sp>
            <p:sp>
              <p:nvSpPr>
                <p:cNvPr id="83007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1584" y="2304"/>
                  <a:ext cx="254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>
                  <a:lvl1pPr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1pPr>
                  <a:lvl2pPr marL="742950" indent="-28575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2pPr>
                  <a:lvl3pPr marL="11430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3pPr>
                  <a:lvl4pPr marL="16002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4pPr>
                  <a:lvl5pPr marL="20574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9pPr>
                </a:lstStyle>
                <a:p>
                  <a:pPr algn="l" eaLnBrk="1" hangingPunct="1"/>
                  <a:r>
                    <a:rPr kumimoji="1" lang="en-US" altLang="zh-CN" sz="2400" b="0">
                      <a:latin typeface="Tahoma" panose="020B0604030504040204" pitchFamily="34" charset="0"/>
                      <a:ea typeface="华文楷体" panose="02010600040101010101" pitchFamily="2" charset="-122"/>
                    </a:rPr>
                    <a:t>+</a:t>
                  </a:r>
                </a:p>
              </p:txBody>
            </p:sp>
            <p:sp>
              <p:nvSpPr>
                <p:cNvPr id="83008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1440" y="2928"/>
                  <a:ext cx="254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>
                  <a:lvl1pPr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1pPr>
                  <a:lvl2pPr marL="742950" indent="-28575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2pPr>
                  <a:lvl3pPr marL="11430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3pPr>
                  <a:lvl4pPr marL="16002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4pPr>
                  <a:lvl5pPr marL="20574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9pPr>
                </a:lstStyle>
                <a:p>
                  <a:pPr algn="l" eaLnBrk="1" hangingPunct="1"/>
                  <a:r>
                    <a:rPr kumimoji="1" lang="en-US" altLang="zh-CN" sz="2400" b="0">
                      <a:latin typeface="Tahoma" panose="020B0604030504040204" pitchFamily="34" charset="0"/>
                      <a:ea typeface="华文楷体" panose="02010600040101010101" pitchFamily="2" charset="-122"/>
                    </a:rPr>
                    <a:t>+</a:t>
                  </a:r>
                </a:p>
              </p:txBody>
            </p:sp>
            <p:sp>
              <p:nvSpPr>
                <p:cNvPr id="83009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1200" y="2928"/>
                  <a:ext cx="254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>
                  <a:lvl1pPr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1pPr>
                  <a:lvl2pPr marL="742950" indent="-28575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2pPr>
                  <a:lvl3pPr marL="11430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3pPr>
                  <a:lvl4pPr marL="16002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4pPr>
                  <a:lvl5pPr marL="20574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9pPr>
                </a:lstStyle>
                <a:p>
                  <a:pPr algn="l" eaLnBrk="1" hangingPunct="1"/>
                  <a:r>
                    <a:rPr kumimoji="1" lang="en-US" altLang="zh-CN" sz="2400" b="0">
                      <a:latin typeface="Tahoma" panose="020B0604030504040204" pitchFamily="34" charset="0"/>
                      <a:ea typeface="华文楷体" panose="02010600040101010101" pitchFamily="2" charset="-122"/>
                    </a:rPr>
                    <a:t>+</a:t>
                  </a:r>
                </a:p>
              </p:txBody>
            </p:sp>
            <p:sp>
              <p:nvSpPr>
                <p:cNvPr id="83010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960" y="2544"/>
                  <a:ext cx="254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>
                  <a:lvl1pPr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1pPr>
                  <a:lvl2pPr marL="742950" indent="-28575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2pPr>
                  <a:lvl3pPr marL="11430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3pPr>
                  <a:lvl4pPr marL="16002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4pPr>
                  <a:lvl5pPr marL="20574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9pPr>
                </a:lstStyle>
                <a:p>
                  <a:pPr algn="l" eaLnBrk="1" hangingPunct="1"/>
                  <a:r>
                    <a:rPr kumimoji="1" lang="en-US" altLang="zh-CN" sz="2400" b="0">
                      <a:latin typeface="Tahoma" panose="020B0604030504040204" pitchFamily="34" charset="0"/>
                      <a:ea typeface="华文楷体" panose="02010600040101010101" pitchFamily="2" charset="-122"/>
                    </a:rPr>
                    <a:t>+</a:t>
                  </a:r>
                </a:p>
              </p:txBody>
            </p:sp>
            <p:sp>
              <p:nvSpPr>
                <p:cNvPr id="83011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1680" y="2592"/>
                  <a:ext cx="254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>
                  <a:lvl1pPr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1pPr>
                  <a:lvl2pPr marL="742950" indent="-28575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2pPr>
                  <a:lvl3pPr marL="11430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3pPr>
                  <a:lvl4pPr marL="16002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4pPr>
                  <a:lvl5pPr marL="20574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9pPr>
                </a:lstStyle>
                <a:p>
                  <a:pPr algn="l" eaLnBrk="1" hangingPunct="1"/>
                  <a:r>
                    <a:rPr kumimoji="1" lang="en-US" altLang="zh-CN" sz="2400" b="0">
                      <a:latin typeface="Tahoma" panose="020B0604030504040204" pitchFamily="34" charset="0"/>
                      <a:ea typeface="华文楷体" panose="02010600040101010101" pitchFamily="2" charset="-122"/>
                    </a:rPr>
                    <a:t>+</a:t>
                  </a:r>
                </a:p>
              </p:txBody>
            </p:sp>
          </p:grpSp>
          <p:sp>
            <p:nvSpPr>
              <p:cNvPr id="83002" name="Text Box 45"/>
              <p:cNvSpPr txBox="1">
                <a:spLocks noChangeArrowheads="1"/>
              </p:cNvSpPr>
              <p:nvPr/>
            </p:nvSpPr>
            <p:spPr bwMode="auto">
              <a:xfrm>
                <a:off x="624" y="3264"/>
                <a:ext cx="140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zh-CN" altLang="en-US" sz="2000">
                    <a:latin typeface="Tahoma" panose="020B0604030504040204" pitchFamily="34" charset="0"/>
                    <a:ea typeface="黑体" panose="02010609060101010101" pitchFamily="49" charset="-122"/>
                  </a:rPr>
                  <a:t>带正电荷的蛋白质</a:t>
                </a:r>
              </a:p>
            </p:txBody>
          </p:sp>
        </p:grpSp>
        <p:grpSp>
          <p:nvGrpSpPr>
            <p:cNvPr id="82985" name="Group 46"/>
            <p:cNvGrpSpPr>
              <a:grpSpLocks/>
            </p:cNvGrpSpPr>
            <p:nvPr/>
          </p:nvGrpSpPr>
          <p:grpSpPr bwMode="auto">
            <a:xfrm>
              <a:off x="4032" y="2256"/>
              <a:ext cx="1402" cy="1258"/>
              <a:chOff x="3984" y="2256"/>
              <a:chExt cx="1402" cy="1258"/>
            </a:xfrm>
          </p:grpSpPr>
          <p:grpSp>
            <p:nvGrpSpPr>
              <p:cNvPr id="82989" name="Group 47"/>
              <p:cNvGrpSpPr>
                <a:grpSpLocks/>
              </p:cNvGrpSpPr>
              <p:nvPr/>
            </p:nvGrpSpPr>
            <p:grpSpPr bwMode="auto">
              <a:xfrm>
                <a:off x="4080" y="2256"/>
                <a:ext cx="1074" cy="1008"/>
                <a:chOff x="4128" y="2256"/>
                <a:chExt cx="1074" cy="1008"/>
              </a:xfrm>
            </p:grpSpPr>
            <p:sp>
              <p:nvSpPr>
                <p:cNvPr id="82991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4128" y="2592"/>
                  <a:ext cx="306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>
                  <a:lvl1pPr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1pPr>
                  <a:lvl2pPr marL="742950" indent="-28575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2pPr>
                  <a:lvl3pPr marL="11430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3pPr>
                  <a:lvl4pPr marL="16002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4pPr>
                  <a:lvl5pPr marL="20574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9pPr>
                </a:lstStyle>
                <a:p>
                  <a:pPr algn="l" eaLnBrk="1" hangingPunct="1"/>
                  <a:r>
                    <a:rPr kumimoji="1" lang="zh-CN" altLang="en-US" sz="2400" b="0">
                      <a:latin typeface="Tahoma" panose="020B0604030504040204" pitchFamily="34" charset="0"/>
                      <a:ea typeface="华文楷体" panose="02010600040101010101" pitchFamily="2" charset="-122"/>
                    </a:rPr>
                    <a:t>－</a:t>
                  </a:r>
                </a:p>
              </p:txBody>
            </p:sp>
            <p:grpSp>
              <p:nvGrpSpPr>
                <p:cNvPr id="82992" name="Group 49"/>
                <p:cNvGrpSpPr>
                  <a:grpSpLocks/>
                </p:cNvGrpSpPr>
                <p:nvPr/>
              </p:nvGrpSpPr>
              <p:grpSpPr bwMode="auto">
                <a:xfrm>
                  <a:off x="4224" y="2256"/>
                  <a:ext cx="978" cy="1008"/>
                  <a:chOff x="4416" y="2208"/>
                  <a:chExt cx="978" cy="1008"/>
                </a:xfrm>
              </p:grpSpPr>
              <p:sp>
                <p:nvSpPr>
                  <p:cNvPr id="82993" name="Oval 50"/>
                  <p:cNvSpPr>
                    <a:spLocks noChangeArrowheads="1"/>
                  </p:cNvSpPr>
                  <p:nvPr/>
                </p:nvSpPr>
                <p:spPr bwMode="auto">
                  <a:xfrm>
                    <a:off x="4560" y="2448"/>
                    <a:ext cx="576" cy="576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lIns="90000" tIns="46800" rIns="90000" bIns="46800" anchor="ctr"/>
                  <a:lstStyle>
                    <a:lvl1pPr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1pPr>
                    <a:lvl2pPr marL="742950" indent="-285750"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2pPr>
                    <a:lvl3pPr marL="1143000" indent="-228600"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3pPr>
                    <a:lvl4pPr marL="1600200" indent="-228600"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4pPr>
                    <a:lvl5pPr marL="2057400" indent="-228600"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82994" name="Text Box 5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00" y="2208"/>
                    <a:ext cx="306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1pPr>
                    <a:lvl2pPr marL="742950" indent="-285750"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2pPr>
                    <a:lvl3pPr marL="1143000" indent="-228600"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3pPr>
                    <a:lvl4pPr marL="1600200" indent="-228600"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4pPr>
                    <a:lvl5pPr marL="2057400" indent="-228600"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9pPr>
                  </a:lstStyle>
                  <a:p>
                    <a:pPr algn="l" eaLnBrk="1" hangingPunct="1"/>
                    <a:r>
                      <a:rPr kumimoji="1" lang="zh-CN" altLang="en-US" sz="2400" b="0">
                        <a:latin typeface="Tahoma" panose="020B0604030504040204" pitchFamily="34" charset="0"/>
                        <a:ea typeface="华文楷体" panose="02010600040101010101" pitchFamily="2" charset="-122"/>
                      </a:rPr>
                      <a:t>－</a:t>
                    </a:r>
                  </a:p>
                </p:txBody>
              </p:sp>
              <p:sp>
                <p:nvSpPr>
                  <p:cNvPr id="82995" name="Text Box 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64" y="2304"/>
                    <a:ext cx="306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1pPr>
                    <a:lvl2pPr marL="742950" indent="-285750"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2pPr>
                    <a:lvl3pPr marL="1143000" indent="-228600"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3pPr>
                    <a:lvl4pPr marL="1600200" indent="-228600"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4pPr>
                    <a:lvl5pPr marL="2057400" indent="-228600"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9pPr>
                  </a:lstStyle>
                  <a:p>
                    <a:pPr algn="l" eaLnBrk="1" hangingPunct="1"/>
                    <a:r>
                      <a:rPr kumimoji="1" lang="zh-CN" altLang="en-US" sz="2400" b="0">
                        <a:latin typeface="Tahoma" panose="020B0604030504040204" pitchFamily="34" charset="0"/>
                        <a:ea typeface="华文楷体" panose="02010600040101010101" pitchFamily="2" charset="-122"/>
                      </a:rPr>
                      <a:t>－</a:t>
                    </a:r>
                  </a:p>
                </p:txBody>
              </p:sp>
              <p:sp>
                <p:nvSpPr>
                  <p:cNvPr id="82996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16" y="2832"/>
                    <a:ext cx="306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1pPr>
                    <a:lvl2pPr marL="742950" indent="-285750"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2pPr>
                    <a:lvl3pPr marL="1143000" indent="-228600"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3pPr>
                    <a:lvl4pPr marL="1600200" indent="-228600"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4pPr>
                    <a:lvl5pPr marL="2057400" indent="-228600"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9pPr>
                  </a:lstStyle>
                  <a:p>
                    <a:pPr algn="l" eaLnBrk="1" hangingPunct="1"/>
                    <a:r>
                      <a:rPr kumimoji="1" lang="zh-CN" altLang="en-US" sz="2400" b="0">
                        <a:latin typeface="Tahoma" panose="020B0604030504040204" pitchFamily="34" charset="0"/>
                        <a:ea typeface="华文楷体" panose="02010600040101010101" pitchFamily="2" charset="-122"/>
                      </a:rPr>
                      <a:t>－</a:t>
                    </a:r>
                  </a:p>
                </p:txBody>
              </p:sp>
              <p:sp>
                <p:nvSpPr>
                  <p:cNvPr id="82997" name="Text Box 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40" y="2448"/>
                    <a:ext cx="306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1pPr>
                    <a:lvl2pPr marL="742950" indent="-285750"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2pPr>
                    <a:lvl3pPr marL="1143000" indent="-228600"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3pPr>
                    <a:lvl4pPr marL="1600200" indent="-228600"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4pPr>
                    <a:lvl5pPr marL="2057400" indent="-228600"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9pPr>
                  </a:lstStyle>
                  <a:p>
                    <a:pPr algn="l" eaLnBrk="1" hangingPunct="1"/>
                    <a:r>
                      <a:rPr kumimoji="1" lang="zh-CN" altLang="en-US" sz="2400" b="0">
                        <a:latin typeface="Tahoma" panose="020B0604030504040204" pitchFamily="34" charset="0"/>
                        <a:ea typeface="华文楷体" panose="02010600040101010101" pitchFamily="2" charset="-122"/>
                      </a:rPr>
                      <a:t>－</a:t>
                    </a:r>
                  </a:p>
                </p:txBody>
              </p:sp>
              <p:sp>
                <p:nvSpPr>
                  <p:cNvPr id="82998" name="Text Box 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88" y="2688"/>
                    <a:ext cx="306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1pPr>
                    <a:lvl2pPr marL="742950" indent="-285750"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2pPr>
                    <a:lvl3pPr marL="1143000" indent="-228600"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3pPr>
                    <a:lvl4pPr marL="1600200" indent="-228600"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4pPr>
                    <a:lvl5pPr marL="2057400" indent="-228600"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9pPr>
                  </a:lstStyle>
                  <a:p>
                    <a:pPr algn="l" eaLnBrk="1" hangingPunct="1"/>
                    <a:r>
                      <a:rPr kumimoji="1" lang="zh-CN" altLang="en-US" sz="2400" b="0">
                        <a:latin typeface="Tahoma" panose="020B0604030504040204" pitchFamily="34" charset="0"/>
                        <a:ea typeface="华文楷体" panose="02010600040101010101" pitchFamily="2" charset="-122"/>
                      </a:rPr>
                      <a:t>－</a:t>
                    </a:r>
                  </a:p>
                </p:txBody>
              </p:sp>
              <p:sp>
                <p:nvSpPr>
                  <p:cNvPr id="82999" name="Text Box 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96" y="2928"/>
                    <a:ext cx="306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1pPr>
                    <a:lvl2pPr marL="742950" indent="-285750"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2pPr>
                    <a:lvl3pPr marL="1143000" indent="-228600"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3pPr>
                    <a:lvl4pPr marL="1600200" indent="-228600"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4pPr>
                    <a:lvl5pPr marL="2057400" indent="-228600"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9pPr>
                  </a:lstStyle>
                  <a:p>
                    <a:pPr algn="l" eaLnBrk="1" hangingPunct="1"/>
                    <a:r>
                      <a:rPr kumimoji="1" lang="zh-CN" altLang="en-US" sz="2400" b="0">
                        <a:latin typeface="Tahoma" panose="020B0604030504040204" pitchFamily="34" charset="0"/>
                        <a:ea typeface="华文楷体" panose="02010600040101010101" pitchFamily="2" charset="-122"/>
                      </a:rPr>
                      <a:t>－</a:t>
                    </a:r>
                  </a:p>
                </p:txBody>
              </p:sp>
              <p:sp>
                <p:nvSpPr>
                  <p:cNvPr id="83000" name="Text Box 5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08" y="2928"/>
                    <a:ext cx="306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1pPr>
                    <a:lvl2pPr marL="742950" indent="-285750"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2pPr>
                    <a:lvl3pPr marL="1143000" indent="-228600"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3pPr>
                    <a:lvl4pPr marL="1600200" indent="-228600"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4pPr>
                    <a:lvl5pPr marL="2057400" indent="-228600" eaLnBrk="0" hangingPunct="0"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中宋" panose="02010600040101010101" pitchFamily="2" charset="-122"/>
                      </a:defRPr>
                    </a:lvl9pPr>
                  </a:lstStyle>
                  <a:p>
                    <a:pPr algn="l" eaLnBrk="1" hangingPunct="1"/>
                    <a:r>
                      <a:rPr kumimoji="1" lang="zh-CN" altLang="en-US" sz="2400" b="0">
                        <a:latin typeface="Tahoma" panose="020B0604030504040204" pitchFamily="34" charset="0"/>
                        <a:ea typeface="华文楷体" panose="02010600040101010101" pitchFamily="2" charset="-122"/>
                      </a:rPr>
                      <a:t>－</a:t>
                    </a:r>
                  </a:p>
                </p:txBody>
              </p:sp>
            </p:grpSp>
          </p:grpSp>
          <p:sp>
            <p:nvSpPr>
              <p:cNvPr id="82990" name="Text Box 58"/>
              <p:cNvSpPr txBox="1">
                <a:spLocks noChangeArrowheads="1"/>
              </p:cNvSpPr>
              <p:nvPr/>
            </p:nvSpPr>
            <p:spPr bwMode="auto">
              <a:xfrm>
                <a:off x="3984" y="3264"/>
                <a:ext cx="140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zh-CN" altLang="en-US" sz="2000">
                    <a:latin typeface="Tahoma" panose="020B0604030504040204" pitchFamily="34" charset="0"/>
                    <a:ea typeface="黑体" panose="02010609060101010101" pitchFamily="49" charset="-122"/>
                  </a:rPr>
                  <a:t>带负电荷的蛋白质</a:t>
                </a:r>
              </a:p>
            </p:txBody>
          </p:sp>
        </p:grpSp>
        <p:grpSp>
          <p:nvGrpSpPr>
            <p:cNvPr id="82986" name="Group 59"/>
            <p:cNvGrpSpPr>
              <a:grpSpLocks/>
            </p:cNvGrpSpPr>
            <p:nvPr/>
          </p:nvGrpSpPr>
          <p:grpSpPr bwMode="auto">
            <a:xfrm>
              <a:off x="2160" y="2544"/>
              <a:ext cx="1563" cy="970"/>
              <a:chOff x="2160" y="2544"/>
              <a:chExt cx="1563" cy="970"/>
            </a:xfrm>
          </p:grpSpPr>
          <p:sp>
            <p:nvSpPr>
              <p:cNvPr id="82987" name="Oval 60" descr="花束"/>
              <p:cNvSpPr>
                <a:spLocks noChangeArrowheads="1"/>
              </p:cNvSpPr>
              <p:nvPr/>
            </p:nvSpPr>
            <p:spPr bwMode="auto">
              <a:xfrm>
                <a:off x="2688" y="2544"/>
                <a:ext cx="576" cy="576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>
                <a:lvl1pPr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2988" name="Text Box 61"/>
              <p:cNvSpPr txBox="1">
                <a:spLocks noChangeArrowheads="1"/>
              </p:cNvSpPr>
              <p:nvPr/>
            </p:nvSpPr>
            <p:spPr bwMode="auto">
              <a:xfrm>
                <a:off x="2160" y="3264"/>
                <a:ext cx="156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zh-CN" altLang="en-US" sz="2000">
                    <a:latin typeface="Tahoma" panose="020B0604030504040204" pitchFamily="34" charset="0"/>
                    <a:ea typeface="黑体" panose="02010609060101010101" pitchFamily="49" charset="-122"/>
                  </a:rPr>
                  <a:t>不稳定的蛋白质颗粒</a:t>
                </a:r>
              </a:p>
            </p:txBody>
          </p:sp>
        </p:grpSp>
      </p:grpSp>
      <p:grpSp>
        <p:nvGrpSpPr>
          <p:cNvPr id="15" name="Group 62"/>
          <p:cNvGrpSpPr>
            <a:grpSpLocks/>
          </p:cNvGrpSpPr>
          <p:nvPr/>
        </p:nvGrpSpPr>
        <p:grpSpPr bwMode="auto">
          <a:xfrm>
            <a:off x="2971800" y="4191000"/>
            <a:ext cx="3657600" cy="396875"/>
            <a:chOff x="1872" y="2544"/>
            <a:chExt cx="2304" cy="250"/>
          </a:xfrm>
        </p:grpSpPr>
        <p:grpSp>
          <p:nvGrpSpPr>
            <p:cNvPr id="82978" name="Group 63"/>
            <p:cNvGrpSpPr>
              <a:grpSpLocks/>
            </p:cNvGrpSpPr>
            <p:nvPr/>
          </p:nvGrpSpPr>
          <p:grpSpPr bwMode="auto">
            <a:xfrm>
              <a:off x="3408" y="2544"/>
              <a:ext cx="768" cy="250"/>
              <a:chOff x="3408" y="2544"/>
              <a:chExt cx="720" cy="260"/>
            </a:xfrm>
          </p:grpSpPr>
          <p:sp>
            <p:nvSpPr>
              <p:cNvPr id="82982" name="Line 64"/>
              <p:cNvSpPr>
                <a:spLocks noChangeShapeType="1"/>
              </p:cNvSpPr>
              <p:nvPr/>
            </p:nvSpPr>
            <p:spPr bwMode="auto">
              <a:xfrm>
                <a:off x="3408" y="2784"/>
                <a:ext cx="7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/>
              <a:lstStyle/>
              <a:p>
                <a:endParaRPr lang="zh-CN" altLang="en-US"/>
              </a:p>
            </p:txBody>
          </p:sp>
          <p:sp>
            <p:nvSpPr>
              <p:cNvPr id="82983" name="Text Box 65"/>
              <p:cNvSpPr txBox="1">
                <a:spLocks noChangeArrowheads="1"/>
              </p:cNvSpPr>
              <p:nvPr/>
            </p:nvSpPr>
            <p:spPr bwMode="auto">
              <a:xfrm>
                <a:off x="3648" y="2544"/>
                <a:ext cx="258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zh-CN" altLang="en-US" sz="2000">
                    <a:solidFill>
                      <a:srgbClr val="CC0000"/>
                    </a:solidFill>
                    <a:latin typeface="Tahoma" panose="020B0604030504040204" pitchFamily="34" charset="0"/>
                    <a:ea typeface="黑体" panose="02010609060101010101" pitchFamily="49" charset="-122"/>
                  </a:rPr>
                  <a:t>酸</a:t>
                </a:r>
              </a:p>
            </p:txBody>
          </p:sp>
        </p:grpSp>
        <p:grpSp>
          <p:nvGrpSpPr>
            <p:cNvPr id="82979" name="Group 66"/>
            <p:cNvGrpSpPr>
              <a:grpSpLocks/>
            </p:cNvGrpSpPr>
            <p:nvPr/>
          </p:nvGrpSpPr>
          <p:grpSpPr bwMode="auto">
            <a:xfrm>
              <a:off x="1872" y="2544"/>
              <a:ext cx="720" cy="250"/>
              <a:chOff x="1872" y="2544"/>
              <a:chExt cx="720" cy="250"/>
            </a:xfrm>
          </p:grpSpPr>
          <p:sp>
            <p:nvSpPr>
              <p:cNvPr id="82980" name="Line 67"/>
              <p:cNvSpPr>
                <a:spLocks noChangeShapeType="1"/>
              </p:cNvSpPr>
              <p:nvPr/>
            </p:nvSpPr>
            <p:spPr bwMode="auto">
              <a:xfrm>
                <a:off x="1872" y="2784"/>
                <a:ext cx="7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/>
              <a:lstStyle/>
              <a:p>
                <a:endParaRPr lang="zh-CN" altLang="en-US"/>
              </a:p>
            </p:txBody>
          </p:sp>
          <p:sp>
            <p:nvSpPr>
              <p:cNvPr id="82981" name="Text Box 68"/>
              <p:cNvSpPr txBox="1">
                <a:spLocks noChangeArrowheads="1"/>
              </p:cNvSpPr>
              <p:nvPr/>
            </p:nvSpPr>
            <p:spPr bwMode="auto">
              <a:xfrm>
                <a:off x="2064" y="2544"/>
                <a:ext cx="27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zh-CN" altLang="en-US" sz="2000">
                    <a:solidFill>
                      <a:srgbClr val="4A41C1"/>
                    </a:solidFill>
                    <a:latin typeface="Tahoma" panose="020B0604030504040204" pitchFamily="34" charset="0"/>
                    <a:ea typeface="黑体" panose="02010609060101010101" pitchFamily="49" charset="-122"/>
                  </a:rPr>
                  <a:t>碱</a:t>
                </a:r>
              </a:p>
            </p:txBody>
          </p:sp>
        </p:grpSp>
      </p:grpSp>
      <p:grpSp>
        <p:nvGrpSpPr>
          <p:cNvPr id="18" name="Group 69"/>
          <p:cNvGrpSpPr>
            <a:grpSpLocks/>
          </p:cNvGrpSpPr>
          <p:nvPr/>
        </p:nvGrpSpPr>
        <p:grpSpPr bwMode="auto">
          <a:xfrm>
            <a:off x="2971800" y="1295400"/>
            <a:ext cx="3581400" cy="396875"/>
            <a:chOff x="1872" y="816"/>
            <a:chExt cx="2256" cy="250"/>
          </a:xfrm>
        </p:grpSpPr>
        <p:grpSp>
          <p:nvGrpSpPr>
            <p:cNvPr id="82972" name="Group 70"/>
            <p:cNvGrpSpPr>
              <a:grpSpLocks/>
            </p:cNvGrpSpPr>
            <p:nvPr/>
          </p:nvGrpSpPr>
          <p:grpSpPr bwMode="auto">
            <a:xfrm>
              <a:off x="1872" y="816"/>
              <a:ext cx="576" cy="250"/>
              <a:chOff x="1872" y="816"/>
              <a:chExt cx="576" cy="250"/>
            </a:xfrm>
          </p:grpSpPr>
          <p:sp>
            <p:nvSpPr>
              <p:cNvPr id="82976" name="Line 71"/>
              <p:cNvSpPr>
                <a:spLocks noChangeShapeType="1"/>
              </p:cNvSpPr>
              <p:nvPr/>
            </p:nvSpPr>
            <p:spPr bwMode="auto">
              <a:xfrm>
                <a:off x="1872" y="1056"/>
                <a:ext cx="57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/>
              <a:lstStyle/>
              <a:p>
                <a:endParaRPr lang="zh-CN" altLang="en-US"/>
              </a:p>
            </p:txBody>
          </p:sp>
          <p:sp>
            <p:nvSpPr>
              <p:cNvPr id="82977" name="Text Box 72"/>
              <p:cNvSpPr txBox="1">
                <a:spLocks noChangeArrowheads="1"/>
              </p:cNvSpPr>
              <p:nvPr/>
            </p:nvSpPr>
            <p:spPr bwMode="auto">
              <a:xfrm>
                <a:off x="2016" y="816"/>
                <a:ext cx="27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zh-CN" altLang="en-US" sz="2000">
                    <a:solidFill>
                      <a:srgbClr val="CC0000"/>
                    </a:solidFill>
                    <a:latin typeface="Tahoma" panose="020B0604030504040204" pitchFamily="34" charset="0"/>
                    <a:ea typeface="黑体" panose="02010609060101010101" pitchFamily="49" charset="-122"/>
                  </a:rPr>
                  <a:t>酸</a:t>
                </a:r>
              </a:p>
            </p:txBody>
          </p:sp>
        </p:grpSp>
        <p:grpSp>
          <p:nvGrpSpPr>
            <p:cNvPr id="82973" name="Group 73"/>
            <p:cNvGrpSpPr>
              <a:grpSpLocks/>
            </p:cNvGrpSpPr>
            <p:nvPr/>
          </p:nvGrpSpPr>
          <p:grpSpPr bwMode="auto">
            <a:xfrm>
              <a:off x="3552" y="816"/>
              <a:ext cx="576" cy="250"/>
              <a:chOff x="3552" y="816"/>
              <a:chExt cx="576" cy="250"/>
            </a:xfrm>
          </p:grpSpPr>
          <p:sp>
            <p:nvSpPr>
              <p:cNvPr id="82974" name="Line 74"/>
              <p:cNvSpPr>
                <a:spLocks noChangeShapeType="1"/>
              </p:cNvSpPr>
              <p:nvPr/>
            </p:nvSpPr>
            <p:spPr bwMode="auto">
              <a:xfrm>
                <a:off x="3552" y="1056"/>
                <a:ext cx="57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/>
              <a:lstStyle/>
              <a:p>
                <a:endParaRPr lang="zh-CN" altLang="en-US"/>
              </a:p>
            </p:txBody>
          </p:sp>
          <p:sp>
            <p:nvSpPr>
              <p:cNvPr id="82975" name="Text Box 75"/>
              <p:cNvSpPr txBox="1">
                <a:spLocks noChangeArrowheads="1"/>
              </p:cNvSpPr>
              <p:nvPr/>
            </p:nvSpPr>
            <p:spPr bwMode="auto">
              <a:xfrm>
                <a:off x="3696" y="816"/>
                <a:ext cx="27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zh-CN" altLang="en-US" sz="2000">
                    <a:solidFill>
                      <a:srgbClr val="4A41C1"/>
                    </a:solidFill>
                    <a:latin typeface="Tahoma" panose="020B0604030504040204" pitchFamily="34" charset="0"/>
                    <a:ea typeface="黑体" panose="02010609060101010101" pitchFamily="49" charset="-122"/>
                  </a:rPr>
                  <a:t>碱</a:t>
                </a:r>
              </a:p>
            </p:txBody>
          </p:sp>
        </p:grpSp>
      </p:grpSp>
      <p:grpSp>
        <p:nvGrpSpPr>
          <p:cNvPr id="21" name="Group 76"/>
          <p:cNvGrpSpPr>
            <a:grpSpLocks/>
          </p:cNvGrpSpPr>
          <p:nvPr/>
        </p:nvGrpSpPr>
        <p:grpSpPr bwMode="auto">
          <a:xfrm>
            <a:off x="2971800" y="1905000"/>
            <a:ext cx="3581400" cy="396875"/>
            <a:chOff x="1872" y="1200"/>
            <a:chExt cx="2256" cy="250"/>
          </a:xfrm>
        </p:grpSpPr>
        <p:grpSp>
          <p:nvGrpSpPr>
            <p:cNvPr id="82966" name="Group 77"/>
            <p:cNvGrpSpPr>
              <a:grpSpLocks/>
            </p:cNvGrpSpPr>
            <p:nvPr/>
          </p:nvGrpSpPr>
          <p:grpSpPr bwMode="auto">
            <a:xfrm>
              <a:off x="3552" y="1200"/>
              <a:ext cx="576" cy="250"/>
              <a:chOff x="3552" y="1200"/>
              <a:chExt cx="576" cy="250"/>
            </a:xfrm>
          </p:grpSpPr>
          <p:sp>
            <p:nvSpPr>
              <p:cNvPr id="82970" name="Line 78"/>
              <p:cNvSpPr>
                <a:spLocks noChangeShapeType="1"/>
              </p:cNvSpPr>
              <p:nvPr/>
            </p:nvSpPr>
            <p:spPr bwMode="auto">
              <a:xfrm>
                <a:off x="3552" y="1248"/>
                <a:ext cx="57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/>
              <a:lstStyle/>
              <a:p>
                <a:endParaRPr lang="zh-CN" altLang="en-US"/>
              </a:p>
            </p:txBody>
          </p:sp>
          <p:sp>
            <p:nvSpPr>
              <p:cNvPr id="82971" name="Text Box 79"/>
              <p:cNvSpPr txBox="1">
                <a:spLocks noChangeArrowheads="1"/>
              </p:cNvSpPr>
              <p:nvPr/>
            </p:nvSpPr>
            <p:spPr bwMode="auto">
              <a:xfrm>
                <a:off x="3696" y="1200"/>
                <a:ext cx="27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zh-CN" altLang="en-US" sz="2000">
                    <a:solidFill>
                      <a:srgbClr val="CC0000"/>
                    </a:solidFill>
                    <a:latin typeface="Tahoma" panose="020B0604030504040204" pitchFamily="34" charset="0"/>
                    <a:ea typeface="黑体" panose="02010609060101010101" pitchFamily="49" charset="-122"/>
                  </a:rPr>
                  <a:t>酸</a:t>
                </a:r>
              </a:p>
            </p:txBody>
          </p:sp>
        </p:grpSp>
        <p:grpSp>
          <p:nvGrpSpPr>
            <p:cNvPr id="82967" name="Group 80"/>
            <p:cNvGrpSpPr>
              <a:grpSpLocks/>
            </p:cNvGrpSpPr>
            <p:nvPr/>
          </p:nvGrpSpPr>
          <p:grpSpPr bwMode="auto">
            <a:xfrm>
              <a:off x="1872" y="1200"/>
              <a:ext cx="576" cy="250"/>
              <a:chOff x="1872" y="1200"/>
              <a:chExt cx="576" cy="250"/>
            </a:xfrm>
          </p:grpSpPr>
          <p:sp>
            <p:nvSpPr>
              <p:cNvPr id="82968" name="Line 81"/>
              <p:cNvSpPr>
                <a:spLocks noChangeShapeType="1"/>
              </p:cNvSpPr>
              <p:nvPr/>
            </p:nvSpPr>
            <p:spPr bwMode="auto">
              <a:xfrm>
                <a:off x="1872" y="1248"/>
                <a:ext cx="57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/>
              <a:lstStyle/>
              <a:p>
                <a:endParaRPr lang="zh-CN" altLang="en-US"/>
              </a:p>
            </p:txBody>
          </p:sp>
          <p:sp>
            <p:nvSpPr>
              <p:cNvPr id="82969" name="Text Box 82"/>
              <p:cNvSpPr txBox="1">
                <a:spLocks noChangeArrowheads="1"/>
              </p:cNvSpPr>
              <p:nvPr/>
            </p:nvSpPr>
            <p:spPr bwMode="auto">
              <a:xfrm>
                <a:off x="2016" y="1200"/>
                <a:ext cx="27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zh-CN" altLang="en-US" sz="2000">
                    <a:solidFill>
                      <a:srgbClr val="4A41C1"/>
                    </a:solidFill>
                    <a:latin typeface="Tahoma" panose="020B0604030504040204" pitchFamily="34" charset="0"/>
                    <a:ea typeface="黑体" panose="02010609060101010101" pitchFamily="49" charset="-122"/>
                  </a:rPr>
                  <a:t>碱</a:t>
                </a:r>
              </a:p>
            </p:txBody>
          </p:sp>
        </p:grpSp>
      </p:grpSp>
      <p:grpSp>
        <p:nvGrpSpPr>
          <p:cNvPr id="24" name="Group 83"/>
          <p:cNvGrpSpPr>
            <a:grpSpLocks/>
          </p:cNvGrpSpPr>
          <p:nvPr/>
        </p:nvGrpSpPr>
        <p:grpSpPr bwMode="auto">
          <a:xfrm>
            <a:off x="762000" y="3200400"/>
            <a:ext cx="6477000" cy="685800"/>
            <a:chOff x="480" y="1920"/>
            <a:chExt cx="4080" cy="432"/>
          </a:xfrm>
        </p:grpSpPr>
        <p:grpSp>
          <p:nvGrpSpPr>
            <p:cNvPr id="82956" name="Group 84"/>
            <p:cNvGrpSpPr>
              <a:grpSpLocks/>
            </p:cNvGrpSpPr>
            <p:nvPr/>
          </p:nvGrpSpPr>
          <p:grpSpPr bwMode="auto">
            <a:xfrm>
              <a:off x="3744" y="1920"/>
              <a:ext cx="816" cy="432"/>
              <a:chOff x="3744" y="1920"/>
              <a:chExt cx="816" cy="432"/>
            </a:xfrm>
          </p:grpSpPr>
          <p:sp>
            <p:nvSpPr>
              <p:cNvPr id="82964" name="Line 85"/>
              <p:cNvSpPr>
                <a:spLocks noChangeShapeType="1"/>
              </p:cNvSpPr>
              <p:nvPr/>
            </p:nvSpPr>
            <p:spPr bwMode="auto">
              <a:xfrm>
                <a:off x="4560" y="1920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/>
              <a:lstStyle/>
              <a:p>
                <a:endParaRPr lang="zh-CN" altLang="en-US"/>
              </a:p>
            </p:txBody>
          </p:sp>
          <p:sp>
            <p:nvSpPr>
              <p:cNvPr id="82965" name="Text Box 86"/>
              <p:cNvSpPr txBox="1">
                <a:spLocks noChangeArrowheads="1"/>
              </p:cNvSpPr>
              <p:nvPr/>
            </p:nvSpPr>
            <p:spPr bwMode="auto">
              <a:xfrm>
                <a:off x="3744" y="2016"/>
                <a:ext cx="75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zh-CN" altLang="en-US" sz="2000">
                    <a:solidFill>
                      <a:srgbClr val="39AFF1"/>
                    </a:solidFill>
                    <a:latin typeface="Tahoma" panose="020B0604030504040204" pitchFamily="34" charset="0"/>
                    <a:ea typeface="黑体" panose="02010609060101010101" pitchFamily="49" charset="-122"/>
                  </a:rPr>
                  <a:t>脱水作用</a:t>
                </a:r>
              </a:p>
            </p:txBody>
          </p:sp>
        </p:grpSp>
        <p:grpSp>
          <p:nvGrpSpPr>
            <p:cNvPr id="82957" name="Group 87"/>
            <p:cNvGrpSpPr>
              <a:grpSpLocks/>
            </p:cNvGrpSpPr>
            <p:nvPr/>
          </p:nvGrpSpPr>
          <p:grpSpPr bwMode="auto">
            <a:xfrm>
              <a:off x="480" y="1920"/>
              <a:ext cx="2496" cy="432"/>
              <a:chOff x="480" y="1920"/>
              <a:chExt cx="2496" cy="432"/>
            </a:xfrm>
          </p:grpSpPr>
          <p:grpSp>
            <p:nvGrpSpPr>
              <p:cNvPr id="82958" name="Group 88"/>
              <p:cNvGrpSpPr>
                <a:grpSpLocks/>
              </p:cNvGrpSpPr>
              <p:nvPr/>
            </p:nvGrpSpPr>
            <p:grpSpPr bwMode="auto">
              <a:xfrm>
                <a:off x="2160" y="1920"/>
                <a:ext cx="816" cy="432"/>
                <a:chOff x="2160" y="1920"/>
                <a:chExt cx="816" cy="432"/>
              </a:xfrm>
            </p:grpSpPr>
            <p:sp>
              <p:nvSpPr>
                <p:cNvPr id="82962" name="Line 89"/>
                <p:cNvSpPr>
                  <a:spLocks noChangeShapeType="1"/>
                </p:cNvSpPr>
                <p:nvPr/>
              </p:nvSpPr>
              <p:spPr bwMode="auto">
                <a:xfrm>
                  <a:off x="2976" y="1920"/>
                  <a:ext cx="0" cy="43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90000" tIns="46800" rIns="90000" bIns="46800"/>
                <a:lstStyle/>
                <a:p>
                  <a:endParaRPr lang="zh-CN" altLang="en-US"/>
                </a:p>
              </p:txBody>
            </p:sp>
            <p:sp>
              <p:nvSpPr>
                <p:cNvPr id="82963" name="Text Box 90"/>
                <p:cNvSpPr txBox="1">
                  <a:spLocks noChangeArrowheads="1"/>
                </p:cNvSpPr>
                <p:nvPr/>
              </p:nvSpPr>
              <p:spPr bwMode="auto">
                <a:xfrm>
                  <a:off x="2160" y="2016"/>
                  <a:ext cx="758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>
                  <a:lvl1pPr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1pPr>
                  <a:lvl2pPr marL="742950" indent="-28575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2pPr>
                  <a:lvl3pPr marL="11430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3pPr>
                  <a:lvl4pPr marL="16002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4pPr>
                  <a:lvl5pPr marL="20574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9pPr>
                </a:lstStyle>
                <a:p>
                  <a:pPr algn="l" eaLnBrk="1" hangingPunct="1"/>
                  <a:r>
                    <a:rPr kumimoji="1" lang="zh-CN" altLang="en-US" sz="2000">
                      <a:solidFill>
                        <a:srgbClr val="39AFF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rPr>
                    <a:t>脱水作用</a:t>
                  </a:r>
                </a:p>
              </p:txBody>
            </p:sp>
          </p:grpSp>
          <p:grpSp>
            <p:nvGrpSpPr>
              <p:cNvPr id="82959" name="Group 91"/>
              <p:cNvGrpSpPr>
                <a:grpSpLocks/>
              </p:cNvGrpSpPr>
              <p:nvPr/>
            </p:nvGrpSpPr>
            <p:grpSpPr bwMode="auto">
              <a:xfrm>
                <a:off x="480" y="1920"/>
                <a:ext cx="816" cy="384"/>
                <a:chOff x="480" y="1920"/>
                <a:chExt cx="816" cy="384"/>
              </a:xfrm>
            </p:grpSpPr>
            <p:sp>
              <p:nvSpPr>
                <p:cNvPr id="82960" name="Line 92"/>
                <p:cNvSpPr>
                  <a:spLocks noChangeShapeType="1"/>
                </p:cNvSpPr>
                <p:nvPr/>
              </p:nvSpPr>
              <p:spPr bwMode="auto">
                <a:xfrm flipV="1">
                  <a:off x="1296" y="1920"/>
                  <a:ext cx="0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med" len="med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90000" tIns="46800" rIns="90000" bIns="46800"/>
                <a:lstStyle/>
                <a:p>
                  <a:endParaRPr lang="zh-CN" altLang="en-US"/>
                </a:p>
              </p:txBody>
            </p:sp>
            <p:sp>
              <p:nvSpPr>
                <p:cNvPr id="82961" name="Text Box 93"/>
                <p:cNvSpPr txBox="1">
                  <a:spLocks noChangeArrowheads="1"/>
                </p:cNvSpPr>
                <p:nvPr/>
              </p:nvSpPr>
              <p:spPr bwMode="auto">
                <a:xfrm>
                  <a:off x="480" y="2016"/>
                  <a:ext cx="758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>
                  <a:lvl1pPr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1pPr>
                  <a:lvl2pPr marL="742950" indent="-28575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2pPr>
                  <a:lvl3pPr marL="11430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3pPr>
                  <a:lvl4pPr marL="16002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4pPr>
                  <a:lvl5pPr marL="2057400" indent="-228600" eaLnBrk="0" hangingPunct="0"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华文中宋" panose="02010600040101010101" pitchFamily="2" charset="-122"/>
                    </a:defRPr>
                  </a:lvl9pPr>
                </a:lstStyle>
                <a:p>
                  <a:pPr algn="l" eaLnBrk="1" hangingPunct="1"/>
                  <a:r>
                    <a:rPr kumimoji="1" lang="zh-CN" altLang="en-US" sz="2000">
                      <a:solidFill>
                        <a:srgbClr val="39AFF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rPr>
                    <a:t>脱水作用</a:t>
                  </a:r>
                </a:p>
              </p:txBody>
            </p:sp>
          </p:grpSp>
        </p:grpSp>
      </p:grpSp>
      <p:sp>
        <p:nvSpPr>
          <p:cNvPr id="82955" name="Text Box 94"/>
          <p:cNvSpPr txBox="1">
            <a:spLocks noChangeArrowheads="1"/>
          </p:cNvSpPr>
          <p:nvPr/>
        </p:nvSpPr>
        <p:spPr bwMode="auto">
          <a:xfrm>
            <a:off x="3048000" y="5891213"/>
            <a:ext cx="33813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dirty="0">
                <a:solidFill>
                  <a:srgbClr val="990000"/>
                </a:solidFill>
              </a:rPr>
              <a:t>溶液中蛋白质的聚沉</a:t>
            </a:r>
          </a:p>
        </p:txBody>
      </p:sp>
    </p:spTree>
    <p:extLst>
      <p:ext uri="{BB962C8B-B14F-4D97-AF65-F5344CB8AC3E}">
        <p14:creationId xmlns:p14="http://schemas.microsoft.com/office/powerpoint/2010/main" val="357315511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68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40" grpId="0" animBg="1" autoUpdateAnimBg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3400" y="76200"/>
            <a:ext cx="6851650" cy="1143000"/>
          </a:xfrm>
          <a:prstGeom prst="rect">
            <a:avLst/>
          </a:prstGeom>
        </p:spPr>
        <p:txBody>
          <a:bodyPr vert="horz" wrap="square" lIns="0" tIns="566976" rIns="0" bIns="0" rtlCol="0">
            <a:noAutofit/>
          </a:bodyPr>
          <a:lstStyle/>
          <a:p>
            <a:pPr marL="1173594">
              <a:lnSpc>
                <a:spcPts val="4583"/>
              </a:lnSpc>
            </a:pPr>
            <a:r>
              <a:rPr spc="10" dirty="0">
                <a:latin typeface="楷体"/>
                <a:cs typeface="楷体"/>
              </a:rPr>
              <a:t>沉淀方法类别</a:t>
            </a:r>
            <a:endParaRPr dirty="0">
              <a:latin typeface="楷体"/>
              <a:cs typeface="楷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61940" y="1903723"/>
            <a:ext cx="6696260" cy="411607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50"/>
            <a:r>
              <a:rPr sz="2400" b="1" spc="10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楷体"/>
              </a:rPr>
              <a:t>1、高浓度中性盐（盐析、盐溶）</a:t>
            </a:r>
            <a:endParaRPr sz="2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楷体"/>
            </a:endParaRPr>
          </a:p>
          <a:p>
            <a:pPr>
              <a:lnSpc>
                <a:spcPts val="1305"/>
              </a:lnSpc>
              <a:spcBef>
                <a:spcPts val="2"/>
              </a:spcBef>
            </a:pPr>
            <a:endParaRPr sz="2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35699"/>
            <a:r>
              <a:rPr sz="2400" b="1" spc="10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楷体"/>
              </a:rPr>
              <a:t>2、</a:t>
            </a:r>
            <a:r>
              <a:rPr lang="zh-CN" altLang="en-US" sz="2400" b="1" spc="10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楷体"/>
              </a:rPr>
              <a:t>酸碱</a:t>
            </a:r>
            <a:r>
              <a:rPr sz="2400" b="1" spc="10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楷体"/>
              </a:rPr>
              <a:t>（等电点沉淀）</a:t>
            </a:r>
            <a:endParaRPr sz="2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楷体"/>
            </a:endParaRPr>
          </a:p>
          <a:p>
            <a:pPr>
              <a:lnSpc>
                <a:spcPts val="1305"/>
              </a:lnSpc>
              <a:spcBef>
                <a:spcPts val="7"/>
              </a:spcBef>
            </a:pPr>
            <a:endParaRPr sz="2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35699"/>
            <a:r>
              <a:rPr sz="2400" b="1" spc="10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楷体"/>
              </a:rPr>
              <a:t>3、有机溶剂沉淀</a:t>
            </a:r>
            <a:endParaRPr sz="2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楷体"/>
            </a:endParaRPr>
          </a:p>
          <a:p>
            <a:pPr>
              <a:lnSpc>
                <a:spcPts val="1305"/>
              </a:lnSpc>
              <a:spcBef>
                <a:spcPts val="2"/>
              </a:spcBef>
            </a:pPr>
            <a:endParaRPr sz="2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35699"/>
            <a:r>
              <a:rPr sz="2400" b="1" spc="10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楷体"/>
              </a:rPr>
              <a:t>4、重金属盐类沉淀</a:t>
            </a:r>
            <a:endParaRPr sz="2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楷体"/>
            </a:endParaRPr>
          </a:p>
          <a:p>
            <a:pPr>
              <a:lnSpc>
                <a:spcPts val="1305"/>
              </a:lnSpc>
              <a:spcBef>
                <a:spcPts val="7"/>
              </a:spcBef>
            </a:pPr>
            <a:endParaRPr sz="2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35699"/>
            <a:r>
              <a:rPr sz="2400" b="1" spc="10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楷体"/>
              </a:rPr>
              <a:t>5、生物碱试剂和某些酸类沉淀</a:t>
            </a:r>
            <a:endParaRPr sz="2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楷体"/>
            </a:endParaRPr>
          </a:p>
          <a:p>
            <a:pPr>
              <a:lnSpc>
                <a:spcPts val="1305"/>
              </a:lnSpc>
              <a:spcBef>
                <a:spcPts val="2"/>
              </a:spcBef>
            </a:pPr>
            <a:endParaRPr sz="2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35699">
              <a:lnSpc>
                <a:spcPts val="4121"/>
              </a:lnSpc>
            </a:pPr>
            <a:r>
              <a:rPr sz="2400" b="1" spc="10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楷体"/>
              </a:rPr>
              <a:t>6、加热变性沉淀</a:t>
            </a:r>
            <a:endParaRPr sz="2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楷体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101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2947834"/>
      </p:ext>
    </p:extLst>
  </p:cSld>
  <p:clrMapOvr>
    <a:masterClrMapping/>
  </p:clrMapOvr>
  <p:transition>
    <p:strips dir="ld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accent2"/>
                </a:solidFill>
                <a:ea typeface="黑体" pitchFamily="49" charset="-122"/>
              </a:rPr>
              <a:t>分离纯化方法</a:t>
            </a:r>
            <a:r>
              <a:rPr lang="en-US" altLang="zh-CN">
                <a:solidFill>
                  <a:schemeClr val="accent2"/>
                </a:solidFill>
                <a:ea typeface="黑体" pitchFamily="49" charset="-122"/>
              </a:rPr>
              <a:t>——</a:t>
            </a:r>
            <a:r>
              <a:rPr lang="zh-CN" altLang="en-US">
                <a:solidFill>
                  <a:srgbClr val="A50021"/>
                </a:solidFill>
                <a:ea typeface="黑体" pitchFamily="49" charset="-122"/>
              </a:rPr>
              <a:t>离子交换层析</a:t>
            </a:r>
            <a:endParaRPr lang="en-US" altLang="zh-CN">
              <a:solidFill>
                <a:srgbClr val="A50021"/>
              </a:solidFill>
              <a:ea typeface="黑体" pitchFamily="49" charset="-122"/>
            </a:endParaRPr>
          </a:p>
        </p:txBody>
      </p:sp>
      <p:pic>
        <p:nvPicPr>
          <p:cNvPr id="1648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5768975" cy="493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2166619"/>
      </p:ext>
    </p:extLst>
  </p:cSld>
  <p:clrMapOvr>
    <a:masterClrMapping/>
  </p:clrMapOvr>
  <p:transition>
    <p:strips dir="ld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accent2"/>
                </a:solidFill>
                <a:ea typeface="黑体" pitchFamily="49" charset="-122"/>
              </a:rPr>
              <a:t>分离纯化方法</a:t>
            </a:r>
            <a:r>
              <a:rPr lang="en-US" altLang="zh-CN">
                <a:solidFill>
                  <a:schemeClr val="accent2"/>
                </a:solidFill>
                <a:ea typeface="黑体" pitchFamily="49" charset="-122"/>
              </a:rPr>
              <a:t>——</a:t>
            </a:r>
            <a:r>
              <a:rPr lang="zh-CN" altLang="en-US">
                <a:solidFill>
                  <a:srgbClr val="A50021"/>
                </a:solidFill>
                <a:ea typeface="黑体" pitchFamily="49" charset="-122"/>
              </a:rPr>
              <a:t>电泳</a:t>
            </a:r>
            <a:endParaRPr lang="en-US" altLang="zh-CN">
              <a:solidFill>
                <a:srgbClr val="A50021"/>
              </a:solidFill>
              <a:ea typeface="黑体" pitchFamily="49" charset="-122"/>
            </a:endParaRPr>
          </a:p>
        </p:txBody>
      </p:sp>
      <p:pic>
        <p:nvPicPr>
          <p:cNvPr id="1658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03425"/>
            <a:ext cx="3957638" cy="407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58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00250"/>
            <a:ext cx="3638550" cy="407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738561"/>
      </p:ext>
    </p:extLst>
  </p:cSld>
  <p:clrMapOvr>
    <a:masterClrMapping/>
  </p:clrMapOvr>
  <p:transition>
    <p:strips dir="ld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accent2"/>
                </a:solidFill>
                <a:ea typeface="黑体" pitchFamily="49" charset="-122"/>
              </a:rPr>
              <a:t>分离纯化方法</a:t>
            </a:r>
            <a:r>
              <a:rPr lang="en-US" altLang="zh-CN">
                <a:solidFill>
                  <a:schemeClr val="accent2"/>
                </a:solidFill>
                <a:ea typeface="黑体" pitchFamily="49" charset="-122"/>
              </a:rPr>
              <a:t>——</a:t>
            </a:r>
            <a:r>
              <a:rPr lang="zh-CN" altLang="en-US">
                <a:solidFill>
                  <a:srgbClr val="A50021"/>
                </a:solidFill>
                <a:ea typeface="黑体" pitchFamily="49" charset="-122"/>
              </a:rPr>
              <a:t>电泳</a:t>
            </a:r>
            <a:endParaRPr lang="en-US" altLang="zh-CN">
              <a:solidFill>
                <a:srgbClr val="A50021"/>
              </a:solidFill>
              <a:ea typeface="黑体" pitchFamily="49" charset="-122"/>
            </a:endParaRPr>
          </a:p>
        </p:txBody>
      </p:sp>
      <p:pic>
        <p:nvPicPr>
          <p:cNvPr id="166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600200"/>
            <a:ext cx="5334000" cy="476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691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2667000" cy="256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3170207"/>
      </p:ext>
    </p:extLst>
  </p:cSld>
  <p:clrMapOvr>
    <a:masterClrMapping/>
  </p:clrMapOvr>
  <p:transition>
    <p:strips dir="ld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  <a:ea typeface="黑体" pitchFamily="49" charset="-122"/>
              </a:rPr>
              <a:t>分离纯化方法</a:t>
            </a:r>
            <a:r>
              <a:rPr lang="en-US" altLang="zh-CN" dirty="0">
                <a:solidFill>
                  <a:schemeClr val="accent2"/>
                </a:solidFill>
                <a:ea typeface="黑体" pitchFamily="49" charset="-122"/>
              </a:rPr>
              <a:t>——</a:t>
            </a:r>
            <a:r>
              <a:rPr lang="zh-CN" altLang="en-US" dirty="0">
                <a:solidFill>
                  <a:srgbClr val="A50021"/>
                </a:solidFill>
                <a:latin typeface="黑体" pitchFamily="49" charset="-122"/>
                <a:ea typeface="黑体" pitchFamily="49" charset="-122"/>
              </a:rPr>
              <a:t>亲和层析</a:t>
            </a:r>
            <a:endParaRPr lang="en-US" altLang="zh-CN" dirty="0">
              <a:solidFill>
                <a:srgbClr val="A5002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68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6858000" cy="489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0202744"/>
      </p:ext>
    </p:extLst>
  </p:cSld>
  <p:clrMapOvr>
    <a:masterClrMapping/>
  </p:clrMapOvr>
  <p:transition>
    <p:strips dir="ld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ea typeface="黑体" pitchFamily="49" charset="-122"/>
              </a:rPr>
              <a:t>蛋白质的其他性质</a:t>
            </a:r>
            <a:endParaRPr lang="en-US" altLang="zh-CN" dirty="0">
              <a:solidFill>
                <a:srgbClr val="C00000"/>
              </a:solidFill>
              <a:ea typeface="黑体" pitchFamily="49" charset="-122"/>
            </a:endParaRPr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90000"/>
              <a:buFontTx/>
              <a:buBlip>
                <a:blip r:embed="rId2"/>
              </a:buBlip>
            </a:pPr>
            <a:r>
              <a:rPr lang="zh-CN" altLang="en-US" dirty="0">
                <a:solidFill>
                  <a:srgbClr val="000066"/>
                </a:solidFill>
                <a:ea typeface="黑体" pitchFamily="49" charset="-122"/>
              </a:rPr>
              <a:t>蛋白质的水解</a:t>
            </a:r>
            <a:endParaRPr lang="en-US" altLang="zh-CN" sz="2400" dirty="0">
              <a:solidFill>
                <a:srgbClr val="000066"/>
              </a:solidFill>
              <a:ea typeface="黑体" pitchFamily="49" charset="-122"/>
            </a:endParaRPr>
          </a:p>
          <a:p>
            <a:pPr>
              <a:lnSpc>
                <a:spcPct val="120000"/>
              </a:lnSpc>
              <a:buSzPct val="90000"/>
              <a:buFontTx/>
              <a:buBlip>
                <a:blip r:embed="rId2"/>
              </a:buBlip>
            </a:pPr>
            <a:r>
              <a:rPr lang="zh-CN" altLang="en-US" sz="2400" dirty="0">
                <a:solidFill>
                  <a:srgbClr val="000066"/>
                </a:solidFill>
                <a:ea typeface="黑体" pitchFamily="49" charset="-122"/>
              </a:rPr>
              <a:t>紫外吸收性质－－</a:t>
            </a:r>
            <a:r>
              <a:rPr lang="en-US" altLang="zh-CN" sz="2400" dirty="0">
                <a:solidFill>
                  <a:srgbClr val="000066"/>
                </a:solidFill>
                <a:ea typeface="黑体" pitchFamily="49" charset="-122"/>
              </a:rPr>
              <a:t>A280nm</a:t>
            </a:r>
          </a:p>
          <a:p>
            <a:pPr>
              <a:lnSpc>
                <a:spcPct val="120000"/>
              </a:lnSpc>
              <a:buSzPct val="90000"/>
              <a:buFontTx/>
              <a:buBlip>
                <a:blip r:embed="rId2"/>
              </a:buBlip>
            </a:pPr>
            <a:r>
              <a:rPr lang="zh-CN" altLang="en-US" sz="2400" dirty="0">
                <a:solidFill>
                  <a:srgbClr val="000066"/>
                </a:solidFill>
                <a:ea typeface="黑体" pitchFamily="49" charset="-122"/>
              </a:rPr>
              <a:t>蛋白质的变性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2200" dirty="0">
                <a:ea typeface="黑体" pitchFamily="49" charset="-122"/>
              </a:rPr>
              <a:t>     1</a:t>
            </a:r>
            <a:r>
              <a:rPr lang="zh-CN" altLang="en-US" sz="2200" dirty="0">
                <a:ea typeface="黑体" pitchFamily="49" charset="-122"/>
              </a:rPr>
              <a:t>、可逆变性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2200" dirty="0">
                <a:ea typeface="黑体" pitchFamily="49" charset="-122"/>
              </a:rPr>
              <a:t>     2</a:t>
            </a:r>
            <a:r>
              <a:rPr lang="zh-CN" altLang="en-US" sz="2200" dirty="0">
                <a:ea typeface="黑体" pitchFamily="49" charset="-122"/>
              </a:rPr>
              <a:t>、不可逆变性</a:t>
            </a:r>
          </a:p>
          <a:p>
            <a:pPr>
              <a:lnSpc>
                <a:spcPct val="120000"/>
              </a:lnSpc>
              <a:buSzPct val="90000"/>
              <a:buFontTx/>
              <a:buBlip>
                <a:blip r:embed="rId2"/>
              </a:buBlip>
            </a:pPr>
            <a:r>
              <a:rPr lang="zh-CN" altLang="en-US" sz="2400" dirty="0">
                <a:solidFill>
                  <a:srgbClr val="000066"/>
                </a:solidFill>
                <a:ea typeface="黑体" pitchFamily="49" charset="-122"/>
              </a:rPr>
              <a:t>颜色反应－－蛋白质的定量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2200" dirty="0">
                <a:ea typeface="黑体" pitchFamily="49" charset="-122"/>
              </a:rPr>
              <a:t>     1</a:t>
            </a:r>
            <a:r>
              <a:rPr lang="zh-CN" altLang="en-US" sz="2200" dirty="0">
                <a:ea typeface="黑体" pitchFamily="49" charset="-122"/>
              </a:rPr>
              <a:t>、双缩脲反应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2200" dirty="0">
                <a:ea typeface="黑体" pitchFamily="49" charset="-122"/>
              </a:rPr>
              <a:t>     2</a:t>
            </a:r>
            <a:r>
              <a:rPr lang="zh-CN" altLang="en-US" sz="2200" dirty="0">
                <a:ea typeface="黑体" pitchFamily="49" charset="-122"/>
              </a:rPr>
              <a:t>、酚试剂反应</a:t>
            </a:r>
            <a:endParaRPr lang="zh-CN" altLang="en-US" sz="2400" dirty="0"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0921537"/>
      </p:ext>
    </p:extLst>
  </p:cSld>
  <p:clrMapOvr>
    <a:masterClrMapping/>
  </p:clrMapOvr>
  <p:transition>
    <p:strips dir="ld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蛋白质水解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sz="2000" dirty="0">
                <a:ea typeface="黑体" pitchFamily="2" charset="-122"/>
              </a:rPr>
              <a:t>1</a:t>
            </a:r>
            <a:r>
              <a:rPr lang="zh-CN" altLang="en-US" sz="2000" dirty="0">
                <a:ea typeface="黑体" pitchFamily="2" charset="-122"/>
              </a:rPr>
              <a:t>、酸水解：</a:t>
            </a:r>
            <a:r>
              <a:rPr lang="en-US" altLang="zh-CN" sz="2000" dirty="0">
                <a:ea typeface="黑体" pitchFamily="2" charset="-122"/>
              </a:rPr>
              <a:t>5</a:t>
            </a:r>
            <a:r>
              <a:rPr lang="zh-CN" altLang="en-US" sz="2000" dirty="0">
                <a:ea typeface="黑体" pitchFamily="2" charset="-122"/>
              </a:rPr>
              <a:t>至</a:t>
            </a:r>
            <a:r>
              <a:rPr lang="en-US" altLang="zh-CN" sz="2000" dirty="0">
                <a:ea typeface="黑体" pitchFamily="2" charset="-122"/>
              </a:rPr>
              <a:t>10</a:t>
            </a:r>
            <a:r>
              <a:rPr lang="zh-CN" altLang="en-US" sz="2000" dirty="0">
                <a:ea typeface="黑体" pitchFamily="2" charset="-122"/>
              </a:rPr>
              <a:t>倍</a:t>
            </a:r>
            <a:r>
              <a:rPr lang="en-US" altLang="zh-CN" sz="2000" dirty="0">
                <a:ea typeface="黑体" pitchFamily="2" charset="-122"/>
              </a:rPr>
              <a:t>20%HCl</a:t>
            </a:r>
            <a:r>
              <a:rPr lang="zh-CN" altLang="en-US" sz="2000" dirty="0">
                <a:ea typeface="黑体" pitchFamily="2" charset="-122"/>
              </a:rPr>
              <a:t>，</a:t>
            </a:r>
            <a:r>
              <a:rPr lang="en-US" altLang="zh-CN" sz="2000" dirty="0">
                <a:ea typeface="黑体" pitchFamily="2" charset="-122"/>
              </a:rPr>
              <a:t>16</a:t>
            </a:r>
            <a:r>
              <a:rPr lang="zh-CN" altLang="en-US" sz="2000" dirty="0">
                <a:ea typeface="黑体" pitchFamily="2" charset="-122"/>
              </a:rPr>
              <a:t>至</a:t>
            </a:r>
            <a:r>
              <a:rPr lang="en-US" altLang="zh-CN" sz="2000" dirty="0">
                <a:ea typeface="黑体" pitchFamily="2" charset="-122"/>
              </a:rPr>
              <a:t>24</a:t>
            </a:r>
            <a:r>
              <a:rPr lang="zh-CN" altLang="en-US" sz="2000" dirty="0">
                <a:ea typeface="黑体" pitchFamily="2" charset="-122"/>
              </a:rPr>
              <a:t>小时，破坏全部色氨酸以及部分含羟基氨基酸。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000" dirty="0">
                <a:ea typeface="黑体" pitchFamily="2" charset="-122"/>
              </a:rPr>
              <a:t>2</a:t>
            </a:r>
            <a:r>
              <a:rPr lang="zh-CN" altLang="en-US" sz="2000" dirty="0">
                <a:ea typeface="黑体" pitchFamily="2" charset="-122"/>
              </a:rPr>
              <a:t>、碱水解：所有氨基酸产生外消旋。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000" dirty="0">
                <a:ea typeface="黑体" pitchFamily="2" charset="-122"/>
              </a:rPr>
              <a:t>3</a:t>
            </a:r>
            <a:r>
              <a:rPr lang="zh-CN" altLang="en-US" sz="2000" dirty="0">
                <a:ea typeface="黑体" pitchFamily="2" charset="-122"/>
              </a:rPr>
              <a:t>、酶水解：反应条件温和，不破坏色氨酸也不产生外消旋，但副产物多。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107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0405591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625331" y="4244808"/>
            <a:ext cx="2004286" cy="1294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75897" y="2121510"/>
            <a:ext cx="2905194" cy="2453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66800" y="274638"/>
            <a:ext cx="6851650" cy="1143000"/>
          </a:xfrm>
          <a:prstGeom prst="rect">
            <a:avLst/>
          </a:prstGeom>
        </p:spPr>
        <p:txBody>
          <a:bodyPr vert="horz" wrap="square" lIns="0" tIns="262262" rIns="0" bIns="0" rtlCol="0">
            <a:noAutofit/>
          </a:bodyPr>
          <a:lstStyle/>
          <a:p>
            <a:pPr marL="581379">
              <a:lnSpc>
                <a:spcPts val="4121"/>
              </a:lnSpc>
            </a:pPr>
            <a:r>
              <a:rPr lang="en-US" spc="10" dirty="0">
                <a:latin typeface="楷体"/>
                <a:cs typeface="楷体"/>
              </a:rPr>
              <a:t> </a:t>
            </a:r>
            <a:r>
              <a:rPr spc="10" dirty="0" err="1">
                <a:latin typeface="楷体"/>
                <a:cs typeface="楷体"/>
              </a:rPr>
              <a:t>蛋白质的紫外吸收特性</a:t>
            </a:r>
            <a:endParaRPr dirty="0">
              <a:latin typeface="楷体"/>
              <a:cs typeface="楷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799" y="1709179"/>
            <a:ext cx="7943817" cy="43868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50"/>
            <a:r>
              <a:rPr sz="2400" b="1" spc="-2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楷体"/>
              </a:rPr>
              <a:t>由于蛋白中含芳香族AA,故也具有紫外吸收能力</a:t>
            </a:r>
            <a:endParaRPr lang="en-US" sz="2400" b="1" spc="-2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楷体"/>
            </a:endParaRPr>
          </a:p>
          <a:p>
            <a:pPr marL="12750"/>
            <a:endParaRPr lang="en-US" sz="2400" b="1" spc="-2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楷体"/>
            </a:endParaRPr>
          </a:p>
          <a:p>
            <a:pPr marL="12750"/>
            <a:endParaRPr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楷体"/>
            </a:endParaRPr>
          </a:p>
          <a:p>
            <a:pPr marL="158094" marR="4161446">
              <a:lnSpc>
                <a:spcPct val="150000"/>
              </a:lnSpc>
            </a:pPr>
            <a:r>
              <a:rPr sz="2000" b="1" spc="-15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楷体"/>
              </a:rPr>
              <a:t>蛋白质在200-230nm的</a:t>
            </a:r>
            <a:r>
              <a:rPr sz="2000" b="1" spc="-25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楷体"/>
              </a:rPr>
              <a:t>远紫外光区有较大的吸</a:t>
            </a:r>
            <a:r>
              <a:rPr sz="2000" b="1" spc="-15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楷体"/>
              </a:rPr>
              <a:t>收,在280nm有一特征吸</a:t>
            </a:r>
            <a:r>
              <a:rPr sz="2000" b="1" spc="-20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楷体"/>
              </a:rPr>
              <a:t>收峰,可利用这一特性</a:t>
            </a:r>
            <a:r>
              <a:rPr sz="2000" b="1" spc="-25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楷体"/>
              </a:rPr>
              <a:t>对蛋白质进行定性定量</a:t>
            </a:r>
            <a:r>
              <a:rPr sz="2000" b="1" spc="-20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楷体"/>
              </a:rPr>
              <a:t>鉴定。</a:t>
            </a:r>
            <a:endParaRPr sz="20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楷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33564" y="2126108"/>
            <a:ext cx="3998652" cy="41998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108</a:t>
            </a:fld>
            <a:endParaRPr lang="zh-CN" altLang="en-US" dirty="0"/>
          </a:p>
        </p:txBody>
      </p:sp>
    </p:spTree>
  </p:cSld>
  <p:clrMapOvr>
    <a:masterClrMapping/>
  </p:clrMapOvr>
  <p:transition>
    <p:strips dir="ld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2"/>
          <p:cNvSpPr txBox="1">
            <a:spLocks noChangeArrowheads="1"/>
          </p:cNvSpPr>
          <p:nvPr/>
        </p:nvSpPr>
        <p:spPr bwMode="auto">
          <a:xfrm>
            <a:off x="1447800" y="609600"/>
            <a:ext cx="71516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l" eaLnBrk="1" hangingPunct="1"/>
            <a:r>
              <a:rPr kumimoji="1" lang="zh-CN" altLang="en-US" dirty="0">
                <a:solidFill>
                  <a:srgbClr val="0000FF"/>
                </a:solidFill>
                <a:latin typeface="华文中宋" panose="02010600040101010101" pitchFamily="2" charset="-122"/>
              </a:rPr>
              <a:t>  </a:t>
            </a:r>
            <a:r>
              <a:rPr lang="zh-CN" altLang="en-US" sz="36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蛋白质的变性</a:t>
            </a:r>
            <a:endParaRPr kumimoji="1" lang="zh-CN" altLang="en-US" dirty="0">
              <a:solidFill>
                <a:srgbClr val="0000FF"/>
              </a:solidFill>
              <a:latin typeface="华文中宋" panose="02010600040101010101" pitchFamily="2" charset="-122"/>
            </a:endParaRPr>
          </a:p>
        </p:txBody>
      </p:sp>
      <p:sp>
        <p:nvSpPr>
          <p:cNvPr id="69635" name="Rectangle 3"/>
          <p:cNvSpPr>
            <a:spLocks noChangeArrowheads="1"/>
          </p:cNvSpPr>
          <p:nvPr/>
        </p:nvSpPr>
        <p:spPr bwMode="auto">
          <a:xfrm>
            <a:off x="990600" y="1981200"/>
            <a:ext cx="7416800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l" eaLnBrk="1" hangingPunct="1">
              <a:lnSpc>
                <a:spcPct val="140000"/>
              </a:lnSpc>
              <a:spcBef>
                <a:spcPct val="30000"/>
              </a:spcBef>
            </a:pPr>
            <a:r>
              <a:rPr kumimoji="1" lang="zh-CN" altLang="en-US" sz="2800" dirty="0">
                <a:solidFill>
                  <a:srgbClr val="990033"/>
                </a:solidFill>
              </a:rPr>
              <a:t>蛋白质的变性</a:t>
            </a:r>
            <a:r>
              <a:rPr kumimoji="1" lang="en-US" altLang="zh-CN" sz="2800" dirty="0">
                <a:solidFill>
                  <a:srgbClr val="990033"/>
                </a:solidFill>
              </a:rPr>
              <a:t>(denaturation)</a:t>
            </a:r>
          </a:p>
          <a:p>
            <a:pPr algn="l" eaLnBrk="1" hangingPunct="1">
              <a:lnSpc>
                <a:spcPct val="140000"/>
              </a:lnSpc>
              <a:spcBef>
                <a:spcPct val="30000"/>
              </a:spcBef>
            </a:pPr>
            <a:r>
              <a:rPr kumimoji="1" lang="zh-CN" altLang="en-US" sz="2800" dirty="0"/>
              <a:t>　　</a:t>
            </a:r>
            <a:r>
              <a:rPr kumimoji="1" lang="zh-CN" altLang="en-US" sz="2800" dirty="0">
                <a:solidFill>
                  <a:srgbClr val="002060"/>
                </a:solidFill>
                <a:latin typeface="+mn-ea"/>
                <a:ea typeface="+mn-ea"/>
              </a:rPr>
              <a:t>在某些物理和化学因素作用下，蛋白质分子的特定空间构象被破坏，从而导致其理化性质改变和生物活性的丧失。</a:t>
            </a:r>
          </a:p>
        </p:txBody>
      </p:sp>
    </p:spTree>
    <p:extLst>
      <p:ext uri="{BB962C8B-B14F-4D97-AF65-F5344CB8AC3E}">
        <p14:creationId xmlns:p14="http://schemas.microsoft.com/office/powerpoint/2010/main" val="3511226333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69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4" grpId="0" autoUpdateAnimBg="0"/>
      <p:bldP spid="69635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 生物大分子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1.1 </a:t>
            </a:r>
            <a:r>
              <a:rPr lang="zh-CN" altLang="en-US" dirty="0"/>
              <a:t>蛋白质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1.2 </a:t>
            </a:r>
            <a:r>
              <a:rPr lang="zh-CN" altLang="en-US" dirty="0"/>
              <a:t>酶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1.3 </a:t>
            </a:r>
            <a:r>
              <a:rPr lang="zh-CN" altLang="en-US" dirty="0"/>
              <a:t>核酸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1.4 </a:t>
            </a:r>
            <a:r>
              <a:rPr lang="zh-CN" altLang="en-US" dirty="0"/>
              <a:t>糖类化合物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1.5 </a:t>
            </a:r>
            <a:r>
              <a:rPr lang="zh-CN" altLang="en-US" dirty="0"/>
              <a:t>其他生物分子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（脂类化合物、维生素、激素和抗生素）</a:t>
            </a:r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33" y="1859677"/>
            <a:ext cx="1306036" cy="1588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8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975169"/>
            <a:ext cx="1794675" cy="1435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8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282" y="1919210"/>
            <a:ext cx="1463318" cy="1547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8247" name="Picture 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" r="6763"/>
          <a:stretch/>
        </p:blipFill>
        <p:spPr bwMode="auto">
          <a:xfrm>
            <a:off x="6797407" y="3771900"/>
            <a:ext cx="1498294" cy="1157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824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277" y="3733800"/>
            <a:ext cx="1689923" cy="1233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824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669" y="5257800"/>
            <a:ext cx="133350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5328038"/>
      </p:ext>
    </p:extLst>
  </p:cSld>
  <p:clrMapOvr>
    <a:masterClrMapping/>
  </p:clrMapOvr>
  <p:transition>
    <p:strips dir="ld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2"/>
          <p:cNvSpPr txBox="1">
            <a:spLocks noChangeArrowheads="1"/>
          </p:cNvSpPr>
          <p:nvPr/>
        </p:nvSpPr>
        <p:spPr bwMode="auto">
          <a:xfrm>
            <a:off x="761611" y="3810000"/>
            <a:ext cx="756126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179388" indent="720725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marL="457200" indent="-457200" algn="l" eaLnBrk="1" hangingPunct="1">
              <a:buFont typeface="Wingdings" panose="05000000000000000000" pitchFamily="2" charset="2"/>
              <a:buChar char="Ø"/>
            </a:pPr>
            <a:r>
              <a:rPr kumimoji="1" lang="en-US" altLang="zh-CN" sz="2800" dirty="0">
                <a:solidFill>
                  <a:srgbClr val="990033"/>
                </a:solidFill>
                <a:latin typeface="华文中宋" panose="02010600040101010101" pitchFamily="2" charset="-122"/>
              </a:rPr>
              <a:t> </a:t>
            </a:r>
            <a:r>
              <a:rPr kumimoji="1" lang="zh-CN" altLang="en-US" sz="2800" dirty="0">
                <a:solidFill>
                  <a:srgbClr val="990033"/>
                </a:solidFill>
                <a:latin typeface="华文中宋" panose="02010600040101010101" pitchFamily="2" charset="-122"/>
              </a:rPr>
              <a:t>造成变性的因素：</a:t>
            </a:r>
            <a:endParaRPr kumimoji="1" lang="en-US" altLang="zh-CN" sz="2800" dirty="0">
              <a:solidFill>
                <a:srgbClr val="990033"/>
              </a:solidFill>
              <a:latin typeface="华文中宋" panose="02010600040101010101" pitchFamily="2" charset="-122"/>
            </a:endParaRPr>
          </a:p>
          <a:p>
            <a:pPr algn="l" eaLnBrk="1" hangingPunct="1"/>
            <a:r>
              <a:rPr kumimoji="1" lang="zh-CN" altLang="en-US" sz="2800" dirty="0">
                <a:solidFill>
                  <a:schemeClr val="accent4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加热、乙醇等有机溶剂、强酸、强碱、重金属离子及生物碱试剂等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39750" y="1557338"/>
            <a:ext cx="8451850" cy="1312862"/>
            <a:chOff x="576" y="783"/>
            <a:chExt cx="4800" cy="827"/>
          </a:xfrm>
        </p:grpSpPr>
        <p:sp>
          <p:nvSpPr>
            <p:cNvPr id="84996" name="Text Box 4"/>
            <p:cNvSpPr txBox="1">
              <a:spLocks noChangeArrowheads="1"/>
            </p:cNvSpPr>
            <p:nvPr/>
          </p:nvSpPr>
          <p:spPr bwMode="auto">
            <a:xfrm>
              <a:off x="576" y="783"/>
              <a:ext cx="16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9pPr>
            </a:lstStyle>
            <a:p>
              <a:pPr marL="457200" indent="-457200" algn="l" eaLnBrk="1" hangingPunct="1">
                <a:buFont typeface="Wingdings" panose="05000000000000000000" pitchFamily="2" charset="2"/>
                <a:buChar char="Ø"/>
              </a:pPr>
              <a:r>
                <a:rPr kumimoji="1" lang="en-US" altLang="zh-CN" sz="2800" dirty="0">
                  <a:solidFill>
                    <a:srgbClr val="993366"/>
                  </a:solidFill>
                  <a:latin typeface="华文中宋" panose="02010600040101010101" pitchFamily="2" charset="-122"/>
                </a:rPr>
                <a:t> </a:t>
              </a:r>
              <a:r>
                <a:rPr kumimoji="1" lang="zh-CN" altLang="en-US" sz="2800" dirty="0">
                  <a:solidFill>
                    <a:srgbClr val="993366"/>
                  </a:solidFill>
                  <a:latin typeface="华文中宋" panose="02010600040101010101" pitchFamily="2" charset="-122"/>
                </a:rPr>
                <a:t>变性的本质：</a:t>
              </a:r>
              <a:endParaRPr kumimoji="1" lang="zh-CN" altLang="en-US" dirty="0">
                <a:solidFill>
                  <a:srgbClr val="993366"/>
                </a:solidFill>
                <a:latin typeface="华文中宋" panose="02010600040101010101" pitchFamily="2" charset="-122"/>
              </a:endParaRPr>
            </a:p>
          </p:txBody>
        </p:sp>
        <p:sp>
          <p:nvSpPr>
            <p:cNvPr id="84997" name="Rectangle 5"/>
            <p:cNvSpPr>
              <a:spLocks noChangeArrowheads="1"/>
            </p:cNvSpPr>
            <p:nvPr/>
          </p:nvSpPr>
          <p:spPr bwMode="auto">
            <a:xfrm>
              <a:off x="702" y="1248"/>
              <a:ext cx="4674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 marL="900113" indent="-900113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9pPr>
            </a:lstStyle>
            <a:p>
              <a:pPr algn="l" eaLnBrk="1" hangingPunct="1">
                <a:lnSpc>
                  <a:spcPct val="130000"/>
                </a:lnSpc>
              </a:pPr>
              <a:r>
                <a:rPr kumimoji="1" lang="zh-CN" altLang="en-US" sz="2800" dirty="0">
                  <a:solidFill>
                    <a:schemeClr val="accent4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破坏非共价键和二硫键，不改变蛋白质的一级结构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4986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8" grpId="0" autoUpdateAnimBg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2"/>
          <p:cNvSpPr txBox="1">
            <a:spLocks noChangeArrowheads="1"/>
          </p:cNvSpPr>
          <p:nvPr/>
        </p:nvSpPr>
        <p:spPr bwMode="auto">
          <a:xfrm>
            <a:off x="752219" y="3429000"/>
            <a:ext cx="8163181" cy="237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marL="174625" indent="-174625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11200" indent="-347663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l" eaLnBrk="1" hangingPunct="1">
              <a:lnSpc>
                <a:spcPct val="140000"/>
              </a:lnSpc>
              <a:buFontTx/>
              <a:buChar char="•"/>
            </a:pPr>
            <a:r>
              <a:rPr kumimoji="1" lang="en-US" altLang="zh-CN" sz="2800" dirty="0">
                <a:solidFill>
                  <a:srgbClr val="993366"/>
                </a:solidFill>
                <a:latin typeface="华文中宋" panose="02010600040101010101" pitchFamily="2" charset="-122"/>
              </a:rPr>
              <a:t> </a:t>
            </a:r>
            <a:r>
              <a:rPr kumimoji="1" lang="zh-CN" altLang="en-US" sz="2800" dirty="0">
                <a:solidFill>
                  <a:srgbClr val="99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应用举例</a:t>
            </a:r>
          </a:p>
          <a:p>
            <a:pPr marL="814388" lvl="1" indent="-457200" eaLnBrk="1" hangingPunct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800" dirty="0">
                <a:solidFill>
                  <a:schemeClr val="accent4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临床医学上，变性因素常被应用来消毒及灭菌。</a:t>
            </a:r>
          </a:p>
          <a:p>
            <a:pPr marL="814388" lvl="1" indent="-457200" eaLnBrk="1" hangingPunct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800" dirty="0">
                <a:solidFill>
                  <a:schemeClr val="accent4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防止蛋白质变性也是有效保存蛋白质制剂（如疫苗等）的必要条件</a:t>
            </a:r>
          </a:p>
        </p:txBody>
      </p:sp>
      <p:sp>
        <p:nvSpPr>
          <p:cNvPr id="158721" name="Text Box 1"/>
          <p:cNvSpPr txBox="1">
            <a:spLocks noChangeArrowheads="1"/>
          </p:cNvSpPr>
          <p:nvPr/>
        </p:nvSpPr>
        <p:spPr bwMode="auto">
          <a:xfrm>
            <a:off x="752219" y="1447800"/>
            <a:ext cx="7777163" cy="180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174625" indent="-174625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357188" indent="63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marL="457200" indent="-457200" algn="l" eaLnBrk="1" hangingPunct="1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2800" dirty="0">
                <a:solidFill>
                  <a:srgbClr val="993366"/>
                </a:solidFill>
                <a:latin typeface="华文中宋" panose="02010600040101010101" pitchFamily="2" charset="-122"/>
              </a:rPr>
              <a:t> </a:t>
            </a:r>
            <a:r>
              <a:rPr kumimoji="1" lang="zh-CN" altLang="en-US" sz="2800" dirty="0">
                <a:solidFill>
                  <a:srgbClr val="99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蛋白质变性后的性质改变</a:t>
            </a:r>
            <a:r>
              <a:rPr kumimoji="1" lang="zh-CN" altLang="en-US" sz="2800" dirty="0">
                <a:solidFill>
                  <a:srgbClr val="993366"/>
                </a:solidFill>
                <a:latin typeface="华文中宋" panose="02010600040101010101" pitchFamily="2" charset="-122"/>
              </a:rPr>
              <a:t>：</a:t>
            </a:r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kumimoji="1" lang="zh-CN" altLang="en-US" sz="2800" dirty="0">
                <a:solidFill>
                  <a:schemeClr val="accent4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溶解度降低、粘度增加、结晶能力消失、生物活性丧失及易受蛋白酶水解。</a:t>
            </a:r>
          </a:p>
        </p:txBody>
      </p:sp>
    </p:spTree>
    <p:extLst>
      <p:ext uri="{BB962C8B-B14F-4D97-AF65-F5344CB8AC3E}">
        <p14:creationId xmlns:p14="http://schemas.microsoft.com/office/powerpoint/2010/main" val="2198167998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16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6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1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87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87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8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8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2" grpId="0" autoUpdateAnimBg="0"/>
      <p:bldP spid="158721" grpId="0" autoUpdateAnimBg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838200" y="2057400"/>
            <a:ext cx="7173912" cy="1932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indent="714375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kumimoji="1" lang="zh-CN" altLang="en-US" sz="2800" dirty="0">
                <a:solidFill>
                  <a:schemeClr val="accent4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若蛋白质变性程度较轻，去除变性因素后，蛋白质仍可恢复或部分恢复其原有的构象和功能，称为复性。</a:t>
            </a:r>
          </a:p>
        </p:txBody>
      </p:sp>
      <p:sp>
        <p:nvSpPr>
          <p:cNvPr id="87043" name="Rectangle 0"/>
          <p:cNvSpPr>
            <a:spLocks noChangeArrowheads="1"/>
          </p:cNvSpPr>
          <p:nvPr/>
        </p:nvSpPr>
        <p:spPr bwMode="auto">
          <a:xfrm>
            <a:off x="2133600" y="685800"/>
            <a:ext cx="3095656" cy="62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kumimoji="1" lang="zh-CN" altLang="en-US" sz="2800" dirty="0">
                <a:solidFill>
                  <a:srgbClr val="99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复性</a:t>
            </a:r>
            <a:r>
              <a:rPr kumimoji="1" lang="en-US" altLang="zh-CN" sz="2800" dirty="0">
                <a:solidFill>
                  <a:srgbClr val="99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800" dirty="0" err="1">
                <a:solidFill>
                  <a:srgbClr val="99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renaturation</a:t>
            </a:r>
            <a:r>
              <a:rPr kumimoji="1" lang="en-US" altLang="zh-CN" sz="2800" dirty="0">
                <a:solidFill>
                  <a:srgbClr val="99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8298450"/>
      </p:ext>
    </p:extLst>
  </p:cSld>
  <p:clrMapOvr>
    <a:masterClrMapping/>
  </p:clrMapOvr>
  <p:transition>
    <p:random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6659563" y="1268413"/>
            <a:ext cx="21875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800">
                <a:solidFill>
                  <a:srgbClr val="993366"/>
                </a:solidFill>
                <a:latin typeface="华文中宋" panose="02010600040101010101" pitchFamily="2" charset="-122"/>
              </a:rPr>
              <a:t> </a:t>
            </a:r>
            <a:r>
              <a:rPr kumimoji="1" lang="zh-CN" altLang="en-US" sz="2800">
                <a:solidFill>
                  <a:srgbClr val="993366"/>
                </a:solidFill>
                <a:latin typeface="华文中宋" panose="02010600040101010101" pitchFamily="2" charset="-122"/>
              </a:rPr>
              <a:t>天然状态，有催化活性</a:t>
            </a:r>
          </a:p>
        </p:txBody>
      </p:sp>
      <p:sp>
        <p:nvSpPr>
          <p:cNvPr id="169987" name="Text Box 3"/>
          <p:cNvSpPr txBox="1">
            <a:spLocks noChangeArrowheads="1"/>
          </p:cNvSpPr>
          <p:nvPr/>
        </p:nvSpPr>
        <p:spPr bwMode="auto">
          <a:xfrm>
            <a:off x="4427538" y="3284538"/>
            <a:ext cx="3676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>
                <a:solidFill>
                  <a:srgbClr val="0000FF"/>
                </a:solidFill>
                <a:latin typeface="华文中宋" panose="02010600040101010101" pitchFamily="2" charset="-122"/>
              </a:rPr>
              <a:t>尿素、</a:t>
            </a:r>
            <a:r>
              <a:rPr lang="en-US" altLang="zh-CN" sz="2800">
                <a:solidFill>
                  <a:srgbClr val="0000FF"/>
                </a:solidFill>
                <a:latin typeface="华文中宋" panose="02010600040101010101" pitchFamily="2" charset="-122"/>
              </a:rPr>
              <a:t>β-</a:t>
            </a:r>
            <a:r>
              <a:rPr kumimoji="1" lang="zh-CN" altLang="en-US" sz="2800">
                <a:solidFill>
                  <a:srgbClr val="0000FF"/>
                </a:solidFill>
                <a:latin typeface="华文中宋" panose="02010600040101010101" pitchFamily="2" charset="-122"/>
              </a:rPr>
              <a:t>巯基乙醇</a:t>
            </a:r>
          </a:p>
        </p:txBody>
      </p:sp>
      <p:sp>
        <p:nvSpPr>
          <p:cNvPr id="169988" name="Line 4"/>
          <p:cNvSpPr>
            <a:spLocks noChangeShapeType="1"/>
          </p:cNvSpPr>
          <p:nvPr/>
        </p:nvSpPr>
        <p:spPr bwMode="auto">
          <a:xfrm flipH="1">
            <a:off x="3733800" y="2743200"/>
            <a:ext cx="838200" cy="1371600"/>
          </a:xfrm>
          <a:prstGeom prst="line">
            <a:avLst/>
          </a:prstGeom>
          <a:noFill/>
          <a:ln w="38100" cap="sq">
            <a:solidFill>
              <a:srgbClr val="D87F42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9989" name="Text Box 5"/>
          <p:cNvSpPr txBox="1">
            <a:spLocks noChangeArrowheads="1"/>
          </p:cNvSpPr>
          <p:nvPr/>
        </p:nvSpPr>
        <p:spPr bwMode="auto">
          <a:xfrm>
            <a:off x="1547813" y="2565400"/>
            <a:ext cx="2514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800">
                <a:solidFill>
                  <a:srgbClr val="990000"/>
                </a:solidFill>
                <a:latin typeface="华文中宋" panose="02010600040101010101" pitchFamily="2" charset="-122"/>
              </a:rPr>
              <a:t>  </a:t>
            </a:r>
            <a:r>
              <a:rPr kumimoji="1" lang="zh-CN" altLang="en-US" sz="2800">
                <a:solidFill>
                  <a:srgbClr val="990000"/>
                </a:solidFill>
                <a:latin typeface="华文中宋" panose="02010600040101010101" pitchFamily="2" charset="-122"/>
              </a:rPr>
              <a:t>去除尿素、</a:t>
            </a:r>
          </a:p>
          <a:p>
            <a:pPr algn="l" eaLnBrk="1" hangingPunct="1"/>
            <a:r>
              <a:rPr lang="en-US" altLang="zh-CN" sz="2800">
                <a:solidFill>
                  <a:srgbClr val="990000"/>
                </a:solidFill>
                <a:latin typeface="华文中宋" panose="02010600040101010101" pitchFamily="2" charset="-122"/>
              </a:rPr>
              <a:t>β-</a:t>
            </a:r>
            <a:r>
              <a:rPr kumimoji="1" lang="zh-CN" altLang="en-US" sz="2800">
                <a:solidFill>
                  <a:srgbClr val="990000"/>
                </a:solidFill>
                <a:latin typeface="华文中宋" panose="02010600040101010101" pitchFamily="2" charset="-122"/>
              </a:rPr>
              <a:t>巯基乙醇</a:t>
            </a:r>
          </a:p>
        </p:txBody>
      </p:sp>
      <p:sp>
        <p:nvSpPr>
          <p:cNvPr id="169990" name="Text Box 6"/>
          <p:cNvSpPr txBox="1">
            <a:spLocks noChangeArrowheads="1"/>
          </p:cNvSpPr>
          <p:nvPr/>
        </p:nvSpPr>
        <p:spPr bwMode="auto">
          <a:xfrm>
            <a:off x="4500563" y="5516563"/>
            <a:ext cx="3384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>
                <a:latin typeface="华文中宋" panose="02010600040101010101" pitchFamily="2" charset="-122"/>
              </a:rPr>
              <a:t>非折叠状态，无活性</a:t>
            </a:r>
          </a:p>
        </p:txBody>
      </p:sp>
      <p:sp>
        <p:nvSpPr>
          <p:cNvPr id="169991" name="Line 7"/>
          <p:cNvSpPr>
            <a:spLocks noChangeShapeType="1"/>
          </p:cNvSpPr>
          <p:nvPr/>
        </p:nvSpPr>
        <p:spPr bwMode="auto">
          <a:xfrm flipH="1">
            <a:off x="3352800" y="2590800"/>
            <a:ext cx="838200" cy="1371600"/>
          </a:xfrm>
          <a:prstGeom prst="line">
            <a:avLst/>
          </a:prstGeom>
          <a:noFill/>
          <a:ln w="38100" cap="sq">
            <a:solidFill>
              <a:srgbClr val="3F7B45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88072" name="Picture 8" descr="蛋白变性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6" r="18866" b="69209"/>
          <a:stretch>
            <a:fillRect/>
          </a:stretch>
        </p:blipFill>
        <p:spPr bwMode="auto">
          <a:xfrm>
            <a:off x="3635375" y="476250"/>
            <a:ext cx="2592388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3" name="Picture 9" descr="蛋白变性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4" b="9425"/>
          <a:stretch>
            <a:fillRect/>
          </a:stretch>
        </p:blipFill>
        <p:spPr bwMode="auto">
          <a:xfrm>
            <a:off x="468313" y="4076700"/>
            <a:ext cx="4032250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141580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9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9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69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9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9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9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6" dur="500"/>
                                        <p:tgtEl>
                                          <p:spTgt spid="169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7" grpId="0" autoUpdateAnimBg="0"/>
      <p:bldP spid="169988" grpId="0" animBg="1"/>
      <p:bldP spid="169989" grpId="0" autoUpdateAnimBg="0"/>
      <p:bldP spid="169990" grpId="0" autoUpdateAnimBg="0"/>
      <p:bldP spid="169991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1143000"/>
          </a:xfrm>
          <a:prstGeom prst="rect">
            <a:avLst/>
          </a:prstGeom>
        </p:spPr>
        <p:txBody>
          <a:bodyPr vert="horz" wrap="square" lIns="0" tIns="412196" rIns="0" bIns="0" rtlCol="0">
            <a:noAutofit/>
          </a:bodyPr>
          <a:lstStyle/>
          <a:p>
            <a:pPr marL="1236704">
              <a:lnSpc>
                <a:spcPts val="4221"/>
              </a:lnSpc>
            </a:pPr>
            <a:r>
              <a:rPr lang="en-US" spc="10" dirty="0">
                <a:latin typeface="楷体"/>
                <a:cs typeface="楷体"/>
              </a:rPr>
              <a:t> </a:t>
            </a:r>
            <a:r>
              <a:rPr spc="10" dirty="0" err="1">
                <a:latin typeface="楷体"/>
                <a:cs typeface="楷体"/>
              </a:rPr>
              <a:t>蛋白质定量、定性测定常用方法</a:t>
            </a:r>
            <a:endParaRPr dirty="0">
              <a:latin typeface="楷体"/>
              <a:cs typeface="楷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84520" y="2049950"/>
            <a:ext cx="2325480" cy="28268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50" marR="12750" algn="just">
              <a:lnSpc>
                <a:spcPts val="7720"/>
              </a:lnSpc>
            </a:pPr>
            <a:r>
              <a:rPr sz="2800" b="1" spc="1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楷体"/>
              </a:rPr>
              <a:t>双缩脲反应 酚试剂反应 茚三酮反应</a:t>
            </a:r>
            <a:endParaRPr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楷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89379" y="3690760"/>
            <a:ext cx="135487" cy="1013004"/>
          </a:xfrm>
          <a:custGeom>
            <a:avLst/>
            <a:gdLst/>
            <a:ahLst/>
            <a:cxnLst/>
            <a:rect l="l" t="t" r="r" b="b"/>
            <a:pathLst>
              <a:path w="135111" h="1007376">
                <a:moveTo>
                  <a:pt x="0" y="0"/>
                </a:moveTo>
                <a:lnTo>
                  <a:pt x="37742" y="12285"/>
                </a:lnTo>
                <a:lnTo>
                  <a:pt x="63762" y="44179"/>
                </a:lnTo>
                <a:lnTo>
                  <a:pt x="72389" y="421385"/>
                </a:lnTo>
                <a:lnTo>
                  <a:pt x="73643" y="436767"/>
                </a:lnTo>
                <a:lnTo>
                  <a:pt x="90570" y="476547"/>
                </a:lnTo>
                <a:lnTo>
                  <a:pt x="122325" y="500990"/>
                </a:lnTo>
                <a:lnTo>
                  <a:pt x="135111" y="504442"/>
                </a:lnTo>
                <a:lnTo>
                  <a:pt x="124212" y="506266"/>
                </a:lnTo>
                <a:lnTo>
                  <a:pt x="85654" y="539709"/>
                </a:lnTo>
                <a:lnTo>
                  <a:pt x="72509" y="584159"/>
                </a:lnTo>
                <a:lnTo>
                  <a:pt x="72389" y="924306"/>
                </a:lnTo>
                <a:lnTo>
                  <a:pt x="71162" y="939893"/>
                </a:lnTo>
                <a:lnTo>
                  <a:pt x="54469" y="979775"/>
                </a:lnTo>
                <a:lnTo>
                  <a:pt x="22744" y="1003981"/>
                </a:lnTo>
                <a:lnTo>
                  <a:pt x="9827" y="1007376"/>
                </a:lnTo>
              </a:path>
            </a:pathLst>
          </a:custGeom>
          <a:ln w="28575">
            <a:solidFill>
              <a:srgbClr val="CC00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latin typeface="+mj-ea"/>
              <a:ea typeface="+mj-e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33034" y="4182698"/>
            <a:ext cx="505849" cy="57469"/>
          </a:xfrm>
          <a:custGeom>
            <a:avLst/>
            <a:gdLst/>
            <a:ahLst/>
            <a:cxnLst/>
            <a:rect l="l" t="t" r="r" b="b"/>
            <a:pathLst>
              <a:path w="504444" h="57150">
                <a:moveTo>
                  <a:pt x="433577" y="28194"/>
                </a:moveTo>
                <a:lnTo>
                  <a:pt x="433577" y="0"/>
                </a:lnTo>
                <a:lnTo>
                  <a:pt x="0" y="0"/>
                </a:lnTo>
                <a:lnTo>
                  <a:pt x="0" y="28194"/>
                </a:lnTo>
                <a:lnTo>
                  <a:pt x="433577" y="28194"/>
                </a:lnTo>
                <a:close/>
              </a:path>
              <a:path w="504444" h="57150">
                <a:moveTo>
                  <a:pt x="504444" y="14478"/>
                </a:moveTo>
                <a:lnTo>
                  <a:pt x="419100" y="-28955"/>
                </a:lnTo>
                <a:lnTo>
                  <a:pt x="419100" y="0"/>
                </a:lnTo>
                <a:lnTo>
                  <a:pt x="433577" y="0"/>
                </a:lnTo>
                <a:lnTo>
                  <a:pt x="433577" y="49911"/>
                </a:lnTo>
                <a:lnTo>
                  <a:pt x="504444" y="14478"/>
                </a:lnTo>
                <a:close/>
              </a:path>
              <a:path w="504444" h="57150">
                <a:moveTo>
                  <a:pt x="433577" y="49911"/>
                </a:moveTo>
                <a:lnTo>
                  <a:pt x="433577" y="28194"/>
                </a:lnTo>
                <a:lnTo>
                  <a:pt x="419100" y="28194"/>
                </a:lnTo>
                <a:lnTo>
                  <a:pt x="419100" y="57150"/>
                </a:lnTo>
                <a:lnTo>
                  <a:pt x="433577" y="49911"/>
                </a:lnTo>
                <a:close/>
              </a:path>
            </a:pathLst>
          </a:custGeom>
          <a:solidFill>
            <a:srgbClr val="CC0099"/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+mj-ea"/>
              <a:ea typeface="+mj-e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14800" y="2467645"/>
            <a:ext cx="4522969" cy="200120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50"/>
            <a:r>
              <a:rPr sz="2400" b="1" spc="-25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楷体"/>
              </a:rPr>
              <a:t>氨基酸不具备的颜色反应</a:t>
            </a:r>
            <a:endParaRPr sz="2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楷体"/>
            </a:endParaRPr>
          </a:p>
          <a:p>
            <a:pPr>
              <a:lnSpc>
                <a:spcPts val="1004"/>
              </a:lnSpc>
            </a:pPr>
            <a:endParaRPr sz="8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>
              <a:lnSpc>
                <a:spcPts val="1004"/>
              </a:lnSpc>
            </a:pPr>
            <a:endParaRPr sz="8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>
              <a:lnSpc>
                <a:spcPts val="1004"/>
              </a:lnSpc>
            </a:pPr>
            <a:endParaRPr sz="8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>
              <a:lnSpc>
                <a:spcPts val="1004"/>
              </a:lnSpc>
            </a:pPr>
            <a:endParaRPr sz="8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>
              <a:lnSpc>
                <a:spcPts val="1004"/>
              </a:lnSpc>
            </a:pPr>
            <a:endParaRPr sz="8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>
              <a:lnSpc>
                <a:spcPts val="1004"/>
              </a:lnSpc>
            </a:pPr>
            <a:endParaRPr sz="8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>
              <a:lnSpc>
                <a:spcPts val="1004"/>
              </a:lnSpc>
            </a:pPr>
            <a:endParaRPr sz="8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>
              <a:lnSpc>
                <a:spcPts val="1004"/>
              </a:lnSpc>
              <a:spcBef>
                <a:spcPts val="76"/>
              </a:spcBef>
            </a:pPr>
            <a:endParaRPr sz="8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86059">
              <a:lnSpc>
                <a:spcPts val="3765"/>
              </a:lnSpc>
            </a:pPr>
            <a:r>
              <a:rPr sz="2400" b="1" spc="-25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楷体"/>
              </a:rPr>
              <a:t>氨基酸具备的颜色反应</a:t>
            </a:r>
            <a:endParaRPr sz="2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楷体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89379" y="2663211"/>
            <a:ext cx="506612" cy="57468"/>
          </a:xfrm>
          <a:custGeom>
            <a:avLst/>
            <a:gdLst/>
            <a:ahLst/>
            <a:cxnLst/>
            <a:rect l="l" t="t" r="r" b="b"/>
            <a:pathLst>
              <a:path w="505205" h="57149">
                <a:moveTo>
                  <a:pt x="433577" y="28193"/>
                </a:moveTo>
                <a:lnTo>
                  <a:pt x="433577" y="0"/>
                </a:lnTo>
                <a:lnTo>
                  <a:pt x="0" y="0"/>
                </a:lnTo>
                <a:lnTo>
                  <a:pt x="0" y="28193"/>
                </a:lnTo>
                <a:lnTo>
                  <a:pt x="433577" y="28193"/>
                </a:lnTo>
                <a:close/>
              </a:path>
              <a:path w="505205" h="57149">
                <a:moveTo>
                  <a:pt x="505205" y="13715"/>
                </a:moveTo>
                <a:lnTo>
                  <a:pt x="419100" y="-28956"/>
                </a:lnTo>
                <a:lnTo>
                  <a:pt x="419100" y="0"/>
                </a:lnTo>
                <a:lnTo>
                  <a:pt x="433577" y="0"/>
                </a:lnTo>
                <a:lnTo>
                  <a:pt x="433577" y="49846"/>
                </a:lnTo>
                <a:lnTo>
                  <a:pt x="505205" y="13715"/>
                </a:lnTo>
                <a:close/>
              </a:path>
              <a:path w="505205" h="57149">
                <a:moveTo>
                  <a:pt x="433577" y="49846"/>
                </a:moveTo>
                <a:lnTo>
                  <a:pt x="433577" y="28193"/>
                </a:lnTo>
                <a:lnTo>
                  <a:pt x="419100" y="28193"/>
                </a:lnTo>
                <a:lnTo>
                  <a:pt x="419100" y="57149"/>
                </a:lnTo>
                <a:lnTo>
                  <a:pt x="433577" y="49846"/>
                </a:lnTo>
                <a:close/>
              </a:path>
            </a:pathLst>
          </a:custGeom>
          <a:solidFill>
            <a:srgbClr val="CC0099"/>
          </a:solidFill>
          <a:ln>
            <a:solidFill>
              <a:srgbClr val="CC00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latin typeface="+mj-ea"/>
              <a:ea typeface="+mj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pPr/>
              <a:t>114</a:t>
            </a:fld>
            <a:endParaRPr lang="en-US" altLang="zh-CN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-304800" y="228600"/>
            <a:ext cx="6851650" cy="1143000"/>
          </a:xfrm>
          <a:prstGeom prst="rect">
            <a:avLst/>
          </a:prstGeom>
        </p:spPr>
        <p:txBody>
          <a:bodyPr vert="horz" wrap="square" lIns="0" tIns="167652" rIns="0" bIns="0" rtlCol="0">
            <a:noAutofit/>
          </a:bodyPr>
          <a:lstStyle/>
          <a:p>
            <a:pPr marL="3257505">
              <a:lnSpc>
                <a:spcPts val="4683"/>
              </a:lnSpc>
            </a:pPr>
            <a:r>
              <a:rPr spc="10" dirty="0">
                <a:latin typeface="楷体"/>
                <a:cs typeface="楷体"/>
              </a:rPr>
              <a:t>双缩脲反应</a:t>
            </a:r>
            <a:endParaRPr dirty="0">
              <a:latin typeface="楷体"/>
              <a:cs typeface="楷体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44457" y="4688337"/>
            <a:ext cx="5206167" cy="983619"/>
          </a:xfrm>
          <a:custGeom>
            <a:avLst/>
            <a:gdLst/>
            <a:ahLst/>
            <a:cxnLst/>
            <a:rect l="l" t="t" r="r" b="b"/>
            <a:pathLst>
              <a:path w="7561325" h="1269492">
                <a:moveTo>
                  <a:pt x="0" y="0"/>
                </a:moveTo>
                <a:lnTo>
                  <a:pt x="0" y="1269492"/>
                </a:lnTo>
                <a:lnTo>
                  <a:pt x="7561325" y="1269492"/>
                </a:lnTo>
                <a:lnTo>
                  <a:pt x="756132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44457" y="4688337"/>
            <a:ext cx="5206167" cy="983619"/>
          </a:xfrm>
          <a:custGeom>
            <a:avLst/>
            <a:gdLst/>
            <a:ahLst/>
            <a:cxnLst/>
            <a:rect l="l" t="t" r="r" b="b"/>
            <a:pathLst>
              <a:path w="7561325" h="1270254">
                <a:moveTo>
                  <a:pt x="0" y="0"/>
                </a:moveTo>
                <a:lnTo>
                  <a:pt x="0" y="1270254"/>
                </a:lnTo>
                <a:lnTo>
                  <a:pt x="7561325" y="1270253"/>
                </a:lnTo>
                <a:lnTo>
                  <a:pt x="7561325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101C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228764" y="4750211"/>
            <a:ext cx="4969460" cy="76934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50" marR="12750" indent="76497">
              <a:lnSpc>
                <a:spcPct val="115300"/>
              </a:lnSpc>
            </a:pPr>
            <a:r>
              <a:rPr sz="2400" b="1" spc="-25" dirty="0" err="1">
                <a:solidFill>
                  <a:srgbClr val="A50021"/>
                </a:solidFill>
                <a:latin typeface="+mj-ea"/>
                <a:ea typeface="+mj-ea"/>
                <a:cs typeface="楷体"/>
              </a:rPr>
              <a:t>蛋白质在碱性溶液中能与硫酸铜发生</a:t>
            </a:r>
            <a:r>
              <a:rPr sz="2400" b="1" spc="-20" dirty="0" err="1">
                <a:solidFill>
                  <a:srgbClr val="A50021"/>
                </a:solidFill>
                <a:latin typeface="+mj-ea"/>
                <a:ea typeface="+mj-ea"/>
                <a:cs typeface="楷体"/>
              </a:rPr>
              <a:t>相同反应</a:t>
            </a:r>
            <a:r>
              <a:rPr sz="2400" b="1" spc="-10" dirty="0" err="1">
                <a:solidFill>
                  <a:srgbClr val="A50021"/>
                </a:solidFill>
                <a:latin typeface="+mj-ea"/>
                <a:ea typeface="+mj-ea"/>
                <a:cs typeface="Times New Roman"/>
              </a:rPr>
              <a:t>,</a:t>
            </a:r>
            <a:r>
              <a:rPr sz="2400" b="1" spc="-25" dirty="0" err="1">
                <a:solidFill>
                  <a:srgbClr val="A50021"/>
                </a:solidFill>
                <a:latin typeface="+mj-ea"/>
                <a:ea typeface="+mj-ea"/>
                <a:cs typeface="楷体"/>
              </a:rPr>
              <a:t>产生红紫色络合物</a:t>
            </a:r>
            <a:endParaRPr sz="2400" b="1" dirty="0">
              <a:solidFill>
                <a:srgbClr val="A50021"/>
              </a:solidFill>
              <a:latin typeface="+mj-ea"/>
              <a:ea typeface="+mj-ea"/>
              <a:cs typeface="楷体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115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5828" t="37577" r="4192"/>
          <a:stretch/>
        </p:blipFill>
        <p:spPr>
          <a:xfrm>
            <a:off x="300282" y="2158050"/>
            <a:ext cx="4191000" cy="19145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3" t="22727" r="15625"/>
          <a:stretch/>
        </p:blipFill>
        <p:spPr>
          <a:xfrm>
            <a:off x="4953000" y="2133600"/>
            <a:ext cx="3429000" cy="1943100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6477000" y="3701605"/>
            <a:ext cx="2175839" cy="8946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ts val="653"/>
              </a:lnSpc>
              <a:spcBef>
                <a:spcPts val="26"/>
              </a:spcBef>
            </a:pPr>
            <a:endParaRPr sz="3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9086" algn="ctr"/>
            <a:r>
              <a:rPr sz="1400" b="1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(A540nm)</a:t>
            </a:r>
          </a:p>
        </p:txBody>
      </p:sp>
    </p:spTree>
  </p:cSld>
  <p:clrMapOvr>
    <a:masterClrMapping/>
  </p:clrMapOvr>
  <p:transition>
    <p:strips dir="ld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600200" y="1752600"/>
            <a:ext cx="6400800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蛋白质的重要作用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蛋白质的基本知识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基本结构单位</a:t>
            </a:r>
            <a:r>
              <a:rPr lang="en-US" altLang="zh-CN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——</a:t>
            </a: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氨基酸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蛋白质的结构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维持蛋白质结构的构像的化学键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蛋白质结构与功能的关系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蛋白质的性质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116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0900924"/>
      </p:ext>
    </p:extLst>
  </p:cSld>
  <p:clrMapOvr>
    <a:masterClrMapping/>
  </p:clrMapOvr>
  <p:transition>
    <p:strips dir="ld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BFCBD3-0322-4194-9360-1EEB32531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什么是蛋白质的高级结构？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什么是超二级结构？什么是结构域？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维持蛋白质分子构象的化学键有哪些？</a:t>
            </a:r>
          </a:p>
          <a:p>
            <a:endParaRPr lang="en-US" altLang="zh-CN" dirty="0"/>
          </a:p>
          <a:p>
            <a:r>
              <a:rPr lang="zh-CN" altLang="en-US" dirty="0"/>
              <a:t>什么是协同效应？什么是变构效应？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什么是蛋白质的变性与复性？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C0D62FB-30F2-4AAB-AEA6-EAABFFCEE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CB36A3-46FE-4598-8CEB-0CD487E124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117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9927241"/>
      </p:ext>
    </p:extLst>
  </p:cSld>
  <p:clrMapOvr>
    <a:masterClrMapping/>
  </p:clrMapOvr>
  <p:transition>
    <p:strips dir="l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什么是蛋白质？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827088" y="1989139"/>
            <a:ext cx="7935912" cy="189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itchFamily="2" charset="2"/>
              <a:buChar char="Ø"/>
              <a:tabLst/>
            </a:pPr>
            <a:r>
              <a:rPr lang="zh-CN" altLang="en-US" kern="1200" dirty="0">
                <a:solidFill>
                  <a:srgbClr val="002060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蛋白质</a:t>
            </a:r>
            <a:r>
              <a:rPr lang="en-US" altLang="zh-CN" kern="1200" dirty="0">
                <a:solidFill>
                  <a:srgbClr val="002060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(protein)</a:t>
            </a:r>
            <a:r>
              <a:rPr lang="zh-CN" altLang="en-US" kern="1200" dirty="0">
                <a:solidFill>
                  <a:srgbClr val="002060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是由许多</a:t>
            </a:r>
            <a:r>
              <a:rPr lang="zh-CN" altLang="en-US" kern="1200" dirty="0">
                <a:solidFill>
                  <a:srgbClr val="C00000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氨基酸</a:t>
            </a:r>
            <a:r>
              <a:rPr lang="en-US" altLang="zh-CN" kern="1200" dirty="0">
                <a:solidFill>
                  <a:srgbClr val="002060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(amino acids)</a:t>
            </a:r>
            <a:r>
              <a:rPr lang="zh-CN" altLang="en-US" kern="1200" dirty="0">
                <a:solidFill>
                  <a:srgbClr val="002060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通过</a:t>
            </a:r>
            <a:r>
              <a:rPr lang="zh-CN" altLang="en-US" kern="1200" dirty="0">
                <a:solidFill>
                  <a:srgbClr val="C00000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肽键</a:t>
            </a:r>
            <a:r>
              <a:rPr lang="en-US" altLang="zh-CN" kern="1200" dirty="0">
                <a:solidFill>
                  <a:srgbClr val="002060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(peptide bond)</a:t>
            </a:r>
            <a:r>
              <a:rPr lang="zh-CN" altLang="en-US" kern="1200" dirty="0">
                <a:solidFill>
                  <a:srgbClr val="002060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相连形成的高分子含氮化合物。</a:t>
            </a:r>
          </a:p>
        </p:txBody>
      </p:sp>
    </p:spTree>
    <p:extLst>
      <p:ext uri="{BB962C8B-B14F-4D97-AF65-F5344CB8AC3E}">
        <p14:creationId xmlns:p14="http://schemas.microsoft.com/office/powerpoint/2010/main" val="2126312462"/>
      </p:ext>
    </p:extLst>
  </p:cSld>
  <p:clrMapOvr>
    <a:masterClrMapping/>
  </p:clrMapOvr>
  <p:transition>
    <p:strips dir="l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27088" y="1989138"/>
            <a:ext cx="8088312" cy="4319587"/>
          </a:xfrm>
        </p:spPr>
        <p:txBody>
          <a:bodyPr/>
          <a:lstStyle/>
          <a:p>
            <a:r>
              <a:rPr lang="zh-CN" altLang="en-US" dirty="0"/>
              <a:t>蛋白质是由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H</a:t>
            </a:r>
            <a:r>
              <a:rPr lang="zh-CN" altLang="en-US" dirty="0"/>
              <a:t>、</a:t>
            </a:r>
            <a:r>
              <a:rPr lang="en-US" altLang="zh-CN" dirty="0"/>
              <a:t>O</a:t>
            </a:r>
            <a:r>
              <a:rPr lang="zh-CN" altLang="en-US" dirty="0"/>
              <a:t>、</a:t>
            </a:r>
            <a:r>
              <a:rPr lang="en-US" altLang="zh-CN" dirty="0"/>
              <a:t>N</a:t>
            </a:r>
            <a:r>
              <a:rPr lang="zh-CN" altLang="en-US" dirty="0"/>
              <a:t>及少量的</a:t>
            </a:r>
            <a:r>
              <a:rPr lang="en-US" altLang="zh-CN" dirty="0"/>
              <a:t>S</a:t>
            </a:r>
            <a:r>
              <a:rPr lang="zh-CN" altLang="en-US" dirty="0"/>
              <a:t>组成的有机化合物</a:t>
            </a:r>
            <a:endParaRPr lang="en-US" altLang="zh-CN" dirty="0"/>
          </a:p>
          <a:p>
            <a:r>
              <a:rPr lang="zh-CN" altLang="en-US" dirty="0"/>
              <a:t>组成蛋白质的基本单位是</a:t>
            </a:r>
            <a:r>
              <a:rPr lang="zh-CN" altLang="en-US" dirty="0">
                <a:solidFill>
                  <a:srgbClr val="C00000"/>
                </a:solidFill>
              </a:rPr>
              <a:t>氨基酸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氨基酸通过脱水缩合形成</a:t>
            </a:r>
            <a:r>
              <a:rPr lang="zh-CN" altLang="en-US" dirty="0">
                <a:solidFill>
                  <a:srgbClr val="C00000"/>
                </a:solidFill>
              </a:rPr>
              <a:t>肽链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蛋白质是由一条或多条多肽链组成的生物大分子，每一条多肽链由数量不等的氨基酸残基组成。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蛋白质的是构成生命的基础。</a:t>
            </a:r>
            <a:endParaRPr lang="en-US" altLang="zh-CN" dirty="0"/>
          </a:p>
          <a:p>
            <a:endParaRPr lang="zh-CN" altLang="en-US" dirty="0">
              <a:solidFill>
                <a:srgbClr val="0000FF"/>
              </a:solidFill>
              <a:latin typeface="楷体_GB2312" pitchFamily="49" charset="-122"/>
            </a:endParaRP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什么是蛋白质？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2852076"/>
      </p:ext>
    </p:extLst>
  </p:cSld>
  <p:clrMapOvr>
    <a:masterClrMapping/>
  </p:clrMapOvr>
  <p:transition>
    <p:strips dir="l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74638"/>
            <a:ext cx="6089650" cy="1143000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蛋白质的知识要点</a:t>
            </a:r>
          </a:p>
        </p:txBody>
      </p:sp>
      <p:sp>
        <p:nvSpPr>
          <p:cNvPr id="16389" name="Text Box 5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600200" y="1752600"/>
            <a:ext cx="6400800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蛋白质的重要作用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蛋白质的基本知识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基本结构单位</a:t>
            </a:r>
            <a:r>
              <a:rPr lang="en-US" altLang="zh-CN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——</a:t>
            </a: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氨基酸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蛋白质的结构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维持蛋白质结构的构像的化学键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蛋白质结构与功能的关系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蛋白质的性质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989137" y="304800"/>
            <a:ext cx="6773863" cy="1136650"/>
          </a:xfrm>
        </p:spPr>
        <p:txBody>
          <a:bodyPr/>
          <a:lstStyle/>
          <a:p>
            <a:r>
              <a:rPr lang="zh-CN" altLang="en-US" dirty="0"/>
              <a:t>蛋白质的重要性</a:t>
            </a:r>
            <a:endParaRPr lang="en-US" altLang="zh-CN" sz="4000" dirty="0"/>
          </a:p>
        </p:txBody>
      </p:sp>
      <p:sp>
        <p:nvSpPr>
          <p:cNvPr id="7171" name="Rectangle 3"/>
          <p:cNvSpPr>
            <a:spLocks noRot="1" noChangeArrowheads="1"/>
          </p:cNvSpPr>
          <p:nvPr/>
        </p:nvSpPr>
        <p:spPr bwMode="auto">
          <a:xfrm>
            <a:off x="395288" y="2060575"/>
            <a:ext cx="8280400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20000"/>
              </a:lnSpc>
              <a:buClr>
                <a:srgbClr val="003366"/>
              </a:buClr>
              <a:buSzPct val="70000"/>
              <a:buFont typeface="Wingdings" pitchFamily="2" charset="2"/>
              <a:buChar char="l"/>
            </a:pPr>
            <a:r>
              <a:rPr lang="zh-CN" altLang="en-US" sz="24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itchFamily="2" charset="-122"/>
              </a:rPr>
              <a:t>蛋白质是生物体内必不可少的重要成分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85800" y="2743200"/>
            <a:ext cx="2767012" cy="2377574"/>
            <a:chOff x="1042988" y="3068638"/>
            <a:chExt cx="2767012" cy="2377574"/>
          </a:xfrm>
        </p:grpSpPr>
        <p:sp>
          <p:nvSpPr>
            <p:cNvPr id="7172" name="Rectangle 4"/>
            <p:cNvSpPr>
              <a:spLocks noChangeArrowheads="1"/>
            </p:cNvSpPr>
            <p:nvPr/>
          </p:nvSpPr>
          <p:spPr bwMode="auto">
            <a:xfrm>
              <a:off x="1042988" y="3068638"/>
              <a:ext cx="2767012" cy="23775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002060"/>
                  </a:solidFill>
                  <a:latin typeface="Tahoma" pitchFamily="34" charset="0"/>
                </a:rPr>
                <a:t>蛋白质占干重  </a:t>
              </a:r>
              <a:endParaRPr lang="en-US" altLang="zh-CN" dirty="0">
                <a:solidFill>
                  <a:srgbClr val="002060"/>
                </a:solidFill>
                <a:latin typeface="Tahoma" pitchFamily="34" charset="0"/>
              </a:endParaRPr>
            </a:p>
            <a:p>
              <a:r>
                <a:rPr lang="zh-CN" altLang="en-US" dirty="0">
                  <a:solidFill>
                    <a:srgbClr val="002060"/>
                  </a:solidFill>
                  <a:latin typeface="Tahoma" pitchFamily="34" charset="0"/>
                </a:rPr>
                <a:t>         </a:t>
              </a:r>
            </a:p>
            <a:p>
              <a:pPr>
                <a:lnSpc>
                  <a:spcPct val="125000"/>
                </a:lnSpc>
              </a:pPr>
              <a:r>
                <a:rPr lang="zh-CN" altLang="en-US" dirty="0">
                  <a:solidFill>
                    <a:srgbClr val="002060"/>
                  </a:solidFill>
                  <a:latin typeface="Tahoma" pitchFamily="34" charset="0"/>
                </a:rPr>
                <a:t>     人体  </a:t>
              </a:r>
              <a:r>
                <a:rPr lang="en-US" altLang="zh-CN" dirty="0">
                  <a:solidFill>
                    <a:srgbClr val="002060"/>
                  </a:solidFill>
                  <a:latin typeface="Tahoma" pitchFamily="34" charset="0"/>
                </a:rPr>
                <a:t>45%                         </a:t>
              </a:r>
            </a:p>
            <a:p>
              <a:pPr>
                <a:lnSpc>
                  <a:spcPct val="125000"/>
                </a:lnSpc>
              </a:pPr>
              <a:r>
                <a:rPr lang="en-US" altLang="zh-CN" dirty="0">
                  <a:solidFill>
                    <a:srgbClr val="002060"/>
                  </a:solidFill>
                  <a:latin typeface="Tahoma" pitchFamily="34" charset="0"/>
                </a:rPr>
                <a:t>     </a:t>
              </a:r>
              <a:r>
                <a:rPr lang="zh-CN" altLang="en-US" dirty="0">
                  <a:solidFill>
                    <a:srgbClr val="002060"/>
                  </a:solidFill>
                  <a:latin typeface="Tahoma" pitchFamily="34" charset="0"/>
                </a:rPr>
                <a:t>细菌  </a:t>
              </a:r>
              <a:r>
                <a:rPr lang="en-US" altLang="zh-CN" dirty="0">
                  <a:solidFill>
                    <a:srgbClr val="002060"/>
                  </a:solidFill>
                  <a:latin typeface="Tahoma" pitchFamily="34" charset="0"/>
                </a:rPr>
                <a:t>50%~80%               </a:t>
              </a:r>
            </a:p>
            <a:p>
              <a:pPr>
                <a:lnSpc>
                  <a:spcPct val="125000"/>
                </a:lnSpc>
              </a:pPr>
              <a:r>
                <a:rPr lang="en-US" altLang="zh-CN" dirty="0">
                  <a:solidFill>
                    <a:srgbClr val="002060"/>
                  </a:solidFill>
                  <a:latin typeface="Tahoma" pitchFamily="34" charset="0"/>
                </a:rPr>
                <a:t>     </a:t>
              </a:r>
              <a:r>
                <a:rPr lang="zh-CN" altLang="en-US" dirty="0">
                  <a:solidFill>
                    <a:srgbClr val="002060"/>
                  </a:solidFill>
                  <a:latin typeface="Tahoma" pitchFamily="34" charset="0"/>
                </a:rPr>
                <a:t>真菌  </a:t>
              </a:r>
              <a:r>
                <a:rPr lang="en-US" altLang="zh-CN" dirty="0">
                  <a:solidFill>
                    <a:srgbClr val="002060"/>
                  </a:solidFill>
                  <a:latin typeface="Tahoma" pitchFamily="34" charset="0"/>
                </a:rPr>
                <a:t>14%~52%                </a:t>
              </a:r>
            </a:p>
            <a:p>
              <a:pPr>
                <a:lnSpc>
                  <a:spcPct val="125000"/>
                </a:lnSpc>
              </a:pPr>
              <a:r>
                <a:rPr lang="en-US" altLang="zh-CN" dirty="0">
                  <a:solidFill>
                    <a:srgbClr val="002060"/>
                  </a:solidFill>
                  <a:latin typeface="Tahoma" pitchFamily="34" charset="0"/>
                </a:rPr>
                <a:t>     </a:t>
              </a:r>
              <a:r>
                <a:rPr lang="zh-CN" altLang="en-US" dirty="0">
                  <a:solidFill>
                    <a:srgbClr val="002060"/>
                  </a:solidFill>
                  <a:latin typeface="Tahoma" pitchFamily="34" charset="0"/>
                </a:rPr>
                <a:t>酵母菌  </a:t>
              </a:r>
              <a:r>
                <a:rPr lang="en-US" altLang="zh-CN" dirty="0">
                  <a:solidFill>
                    <a:srgbClr val="002060"/>
                  </a:solidFill>
                  <a:latin typeface="Tahoma" pitchFamily="34" charset="0"/>
                </a:rPr>
                <a:t>14%~50%            </a:t>
              </a:r>
            </a:p>
            <a:p>
              <a:pPr>
                <a:lnSpc>
                  <a:spcPct val="125000"/>
                </a:lnSpc>
              </a:pPr>
              <a:r>
                <a:rPr lang="en-US" altLang="zh-CN" dirty="0">
                  <a:solidFill>
                    <a:srgbClr val="002060"/>
                  </a:solidFill>
                  <a:latin typeface="Tahoma" pitchFamily="34" charset="0"/>
                </a:rPr>
                <a:t>     </a:t>
              </a:r>
              <a:r>
                <a:rPr lang="zh-CN" altLang="en-US" dirty="0">
                  <a:solidFill>
                    <a:srgbClr val="002060"/>
                  </a:solidFill>
                  <a:latin typeface="Tahoma" pitchFamily="34" charset="0"/>
                </a:rPr>
                <a:t>白地菌</a:t>
              </a:r>
              <a:r>
                <a:rPr lang="en-US" altLang="zh-CN" dirty="0">
                  <a:solidFill>
                    <a:srgbClr val="002060"/>
                  </a:solidFill>
                  <a:latin typeface="Tahoma" pitchFamily="34" charset="0"/>
                </a:rPr>
                <a:t>50%                        </a:t>
              </a:r>
            </a:p>
          </p:txBody>
        </p:sp>
        <p:sp>
          <p:nvSpPr>
            <p:cNvPr id="7173" name="AutoShape 5"/>
            <p:cNvSpPr>
              <a:spLocks/>
            </p:cNvSpPr>
            <p:nvPr/>
          </p:nvSpPr>
          <p:spPr bwMode="auto">
            <a:xfrm>
              <a:off x="1101802" y="3754206"/>
              <a:ext cx="215900" cy="1512888"/>
            </a:xfrm>
            <a:prstGeom prst="leftBrace">
              <a:avLst>
                <a:gd name="adj1" fmla="val 58395"/>
                <a:gd name="adj2" fmla="val 50000"/>
              </a:avLst>
            </a:prstGeom>
            <a:noFill/>
            <a:ln w="9525">
              <a:solidFill>
                <a:srgbClr val="C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330133"/>
              </p:ext>
            </p:extLst>
          </p:nvPr>
        </p:nvGraphicFramePr>
        <p:xfrm>
          <a:off x="3505200" y="3352800"/>
          <a:ext cx="5410202" cy="1249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6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50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化合物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蛋白质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脂肪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碳水化合物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无机盐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002060"/>
                          </a:solidFill>
                        </a:rPr>
                        <a:t>含量（占体重的百分比）</a:t>
                      </a:r>
                      <a:r>
                        <a:rPr lang="en-US" altLang="zh-CN" sz="1400" b="1" dirty="0">
                          <a:solidFill>
                            <a:srgbClr val="002060"/>
                          </a:solidFill>
                        </a:rPr>
                        <a:t>/%</a:t>
                      </a:r>
                      <a:endParaRPr lang="zh-CN" altLang="en-US" sz="14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02060"/>
                          </a:solidFill>
                        </a:rPr>
                        <a:t>60~75</a:t>
                      </a:r>
                      <a:endParaRPr lang="zh-CN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02060"/>
                          </a:solidFill>
                        </a:rPr>
                        <a:t>15~19</a:t>
                      </a:r>
                      <a:endParaRPr lang="zh-CN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02060"/>
                          </a:solidFill>
                        </a:rPr>
                        <a:t>16~58</a:t>
                      </a:r>
                      <a:endParaRPr lang="zh-CN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02060"/>
                          </a:solidFill>
                        </a:rPr>
                        <a:t>&lt;</a:t>
                      </a:r>
                      <a:r>
                        <a:rPr lang="en-US" altLang="zh-CN" sz="1400" baseline="0" dirty="0">
                          <a:solidFill>
                            <a:srgbClr val="002060"/>
                          </a:solidFill>
                        </a:rPr>
                        <a:t> 1</a:t>
                      </a:r>
                      <a:endParaRPr lang="zh-CN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02060"/>
                          </a:solidFill>
                        </a:rPr>
                        <a:t>2~6</a:t>
                      </a:r>
                      <a:endParaRPr lang="zh-CN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824412" y="2907268"/>
            <a:ext cx="370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</a:rPr>
              <a:t>人体所含的主要化合物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8186988"/>
      </p:ext>
    </p:extLst>
  </p:cSld>
  <p:clrMapOvr>
    <a:masterClrMapping/>
  </p:clrMapOvr>
  <p:transition>
    <p:strips dir="l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609600" y="1735138"/>
            <a:ext cx="7777162" cy="1008062"/>
          </a:xfrm>
        </p:spPr>
        <p:txBody>
          <a:bodyPr/>
          <a:lstStyle/>
          <a:p>
            <a:pPr marL="285750" indent="-285750">
              <a:lnSpc>
                <a:spcPct val="120000"/>
              </a:lnSpc>
              <a:buClr>
                <a:srgbClr val="003366"/>
              </a:buClr>
              <a:buSzPct val="70000"/>
              <a:buFont typeface="Wingdings" pitchFamily="2" charset="2"/>
              <a:buChar char="l"/>
            </a:pPr>
            <a:r>
              <a:rPr lang="zh-CN" altLang="en-US" sz="1800" spc="10" dirty="0">
                <a:solidFill>
                  <a:srgbClr val="003366"/>
                </a:solidFill>
                <a:latin typeface="+mj-ea"/>
                <a:cs typeface="楷体"/>
              </a:rPr>
              <a:t>蛋白质是</a:t>
            </a:r>
            <a:r>
              <a:rPr lang="zh-CN" altLang="en-US" sz="1800" spc="10" dirty="0">
                <a:solidFill>
                  <a:srgbClr val="C00000"/>
                </a:solidFill>
                <a:latin typeface="+mj-ea"/>
                <a:cs typeface="楷体"/>
              </a:rPr>
              <a:t>生命活动的物质基础</a:t>
            </a:r>
            <a:r>
              <a:rPr lang="zh-CN" altLang="en-US" sz="1800" spc="10" dirty="0">
                <a:solidFill>
                  <a:srgbClr val="003366"/>
                </a:solidFill>
                <a:latin typeface="+mj-ea"/>
                <a:cs typeface="楷体"/>
              </a:rPr>
              <a:t>，它参与了几乎</a:t>
            </a:r>
            <a:r>
              <a:rPr lang="zh-CN" altLang="en-US" sz="1800" spc="10" dirty="0">
                <a:solidFill>
                  <a:srgbClr val="C00000"/>
                </a:solidFill>
                <a:latin typeface="+mj-ea"/>
                <a:cs typeface="楷体"/>
              </a:rPr>
              <a:t>所有</a:t>
            </a:r>
            <a:r>
              <a:rPr lang="zh-CN" altLang="en-US" sz="1800" spc="10" dirty="0">
                <a:solidFill>
                  <a:srgbClr val="003366"/>
                </a:solidFill>
                <a:latin typeface="+mj-ea"/>
                <a:cs typeface="楷体"/>
              </a:rPr>
              <a:t>的生命活动过程。</a:t>
            </a:r>
            <a:br>
              <a:rPr lang="en-US" altLang="zh-CN" sz="1800" spc="10" dirty="0">
                <a:solidFill>
                  <a:srgbClr val="003366"/>
                </a:solidFill>
                <a:latin typeface="+mj-ea"/>
                <a:cs typeface="楷体"/>
              </a:rPr>
            </a:br>
            <a:r>
              <a:rPr lang="zh-CN" altLang="en-US" sz="1800" spc="10" dirty="0">
                <a:solidFill>
                  <a:srgbClr val="003366"/>
                </a:solidFill>
                <a:latin typeface="+mj-ea"/>
                <a:cs typeface="楷体"/>
              </a:rPr>
              <a:t>是构成生物体最基本的</a:t>
            </a:r>
            <a:r>
              <a:rPr lang="zh-CN" altLang="en-US" sz="1800" spc="10" dirty="0">
                <a:solidFill>
                  <a:srgbClr val="C00000"/>
                </a:solidFill>
                <a:latin typeface="+mj-ea"/>
                <a:cs typeface="楷体"/>
              </a:rPr>
              <a:t>结构</a:t>
            </a:r>
            <a:r>
              <a:rPr lang="zh-CN" altLang="en-US" sz="1800" spc="10" dirty="0">
                <a:solidFill>
                  <a:srgbClr val="003366"/>
                </a:solidFill>
                <a:latin typeface="+mj-ea"/>
                <a:cs typeface="楷体"/>
              </a:rPr>
              <a:t>物质和</a:t>
            </a:r>
            <a:r>
              <a:rPr lang="zh-CN" altLang="en-US" sz="1800" spc="10" dirty="0">
                <a:solidFill>
                  <a:srgbClr val="C00000"/>
                </a:solidFill>
                <a:latin typeface="+mj-ea"/>
                <a:cs typeface="楷体"/>
              </a:rPr>
              <a:t>功能</a:t>
            </a:r>
            <a:r>
              <a:rPr lang="zh-CN" altLang="en-US" sz="1800" spc="10" dirty="0">
                <a:solidFill>
                  <a:srgbClr val="003366"/>
                </a:solidFill>
                <a:latin typeface="+mj-ea"/>
                <a:cs typeface="楷体"/>
              </a:rPr>
              <a:t>物质。</a:t>
            </a:r>
            <a:endParaRPr lang="zh-CN" altLang="en-US" sz="1800" kern="1200" dirty="0">
              <a:solidFill>
                <a:srgbClr val="003366"/>
              </a:solidFill>
              <a:latin typeface="+mn-lt"/>
              <a:ea typeface="黑体" pitchFamily="2" charset="-122"/>
              <a:cs typeface="+mn-cs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990600" y="3276600"/>
            <a:ext cx="3657600" cy="2900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itchFamily="2" charset="2"/>
              <a:buChar char="Ø"/>
            </a:pPr>
            <a:r>
              <a:rPr lang="zh-CN" altLang="en-US" sz="1600" dirty="0">
                <a:solidFill>
                  <a:srgbClr val="003366"/>
                </a:solidFill>
                <a:latin typeface="Tahoma" pitchFamily="34" charset="0"/>
              </a:rPr>
              <a:t>酶的催化作用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Ø"/>
            </a:pPr>
            <a:r>
              <a:rPr lang="zh-CN" altLang="en-US" sz="1600" dirty="0">
                <a:solidFill>
                  <a:srgbClr val="003366"/>
                </a:solidFill>
                <a:latin typeface="Tahoma" pitchFamily="34" charset="0"/>
              </a:rPr>
              <a:t>调节作用</a:t>
            </a:r>
            <a:endParaRPr lang="en-US" altLang="zh-CN" sz="1600" dirty="0">
              <a:solidFill>
                <a:srgbClr val="003366"/>
              </a:solidFill>
              <a:latin typeface="Tahoma" pitchFamily="34" charset="0"/>
            </a:endParaRP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Ø"/>
            </a:pPr>
            <a:r>
              <a:rPr lang="zh-CN" altLang="en-US" sz="1600" dirty="0">
                <a:solidFill>
                  <a:srgbClr val="003366"/>
                </a:solidFill>
                <a:latin typeface="Tahoma" pitchFamily="34" charset="0"/>
              </a:rPr>
              <a:t>运输和贮存功能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Ø"/>
            </a:pPr>
            <a:r>
              <a:rPr lang="zh-CN" altLang="en-US" sz="1600" dirty="0">
                <a:solidFill>
                  <a:srgbClr val="003366"/>
                </a:solidFill>
                <a:latin typeface="Tahoma" pitchFamily="34" charset="0"/>
              </a:rPr>
              <a:t>运动功能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Ø"/>
            </a:pPr>
            <a:r>
              <a:rPr lang="zh-CN" altLang="en-US" sz="1600" dirty="0">
                <a:solidFill>
                  <a:srgbClr val="003366"/>
                </a:solidFill>
                <a:latin typeface="Tahoma" pitchFamily="34" charset="0"/>
              </a:rPr>
              <a:t>免疫保护作用</a:t>
            </a:r>
            <a:endParaRPr lang="en-US" altLang="zh-CN" sz="1600" dirty="0">
              <a:solidFill>
                <a:srgbClr val="003366"/>
              </a:solidFill>
              <a:latin typeface="Tahoma" pitchFamily="34" charset="0"/>
            </a:endParaRP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Ø"/>
            </a:pPr>
            <a:r>
              <a:rPr lang="zh-CN" altLang="en-US" sz="1600" dirty="0">
                <a:solidFill>
                  <a:srgbClr val="003366"/>
                </a:solidFill>
                <a:latin typeface="Tahoma" pitchFamily="34" charset="0"/>
              </a:rPr>
              <a:t>接受、传递信息的受体</a:t>
            </a:r>
            <a:endParaRPr lang="en-US" altLang="zh-CN" sz="1600" dirty="0">
              <a:solidFill>
                <a:srgbClr val="003366"/>
              </a:solidFill>
              <a:latin typeface="Tahoma" pitchFamily="34" charset="0"/>
            </a:endParaRP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Ø"/>
            </a:pPr>
            <a:r>
              <a:rPr lang="zh-CN" altLang="en-US" sz="1600" dirty="0">
                <a:solidFill>
                  <a:srgbClr val="003366"/>
                </a:solidFill>
                <a:latin typeface="Tahoma" pitchFamily="34" charset="0"/>
              </a:rPr>
              <a:t>结构支持作用</a:t>
            </a:r>
            <a:endParaRPr lang="en-US" altLang="zh-CN" sz="1600" dirty="0">
              <a:solidFill>
                <a:srgbClr val="003366"/>
              </a:solidFill>
              <a:latin typeface="Tahoma" pitchFamily="34" charset="0"/>
            </a:endParaRP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Ø"/>
            </a:pPr>
            <a:r>
              <a:rPr lang="zh-CN" altLang="en-US" sz="1600" dirty="0">
                <a:solidFill>
                  <a:srgbClr val="003366"/>
                </a:solidFill>
                <a:latin typeface="Tahoma" pitchFamily="34" charset="0"/>
              </a:rPr>
              <a:t>生物膜功能</a:t>
            </a:r>
            <a:endParaRPr lang="en-US" altLang="zh-CN" sz="1600" dirty="0">
              <a:solidFill>
                <a:srgbClr val="003366"/>
              </a:solidFill>
              <a:latin typeface="Tahoma" pitchFamily="34" charset="0"/>
            </a:endParaRP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Ø"/>
            </a:pPr>
            <a:r>
              <a:rPr lang="zh-CN" altLang="en-US" sz="1600" dirty="0">
                <a:solidFill>
                  <a:srgbClr val="003366"/>
                </a:solidFill>
                <a:latin typeface="Tahoma" pitchFamily="34" charset="0"/>
              </a:rPr>
              <a:t>其他作用</a:t>
            </a:r>
          </a:p>
        </p:txBody>
      </p:sp>
      <p:sp>
        <p:nvSpPr>
          <p:cNvPr id="5" name="Rectangle 2"/>
          <p:cNvSpPr txBox="1">
            <a:spLocks noRot="1" noChangeArrowheads="1"/>
          </p:cNvSpPr>
          <p:nvPr/>
        </p:nvSpPr>
        <p:spPr bwMode="auto">
          <a:xfrm>
            <a:off x="1989137" y="304800"/>
            <a:ext cx="6773863" cy="113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9pPr>
          </a:lstStyle>
          <a:p>
            <a:r>
              <a:rPr lang="zh-CN" altLang="en-US" dirty="0"/>
              <a:t>蛋白质的重要性</a:t>
            </a:r>
            <a:endParaRPr lang="en-US" altLang="zh-CN" sz="4000" dirty="0"/>
          </a:p>
        </p:txBody>
      </p:sp>
      <p:sp>
        <p:nvSpPr>
          <p:cNvPr id="3" name="矩形 2"/>
          <p:cNvSpPr/>
          <p:nvPr/>
        </p:nvSpPr>
        <p:spPr>
          <a:xfrm>
            <a:off x="4066478" y="5562600"/>
            <a:ext cx="4848922" cy="898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550" marR="91159" indent="363538">
              <a:lnSpc>
                <a:spcPct val="131100"/>
              </a:lnSpc>
            </a:pPr>
            <a:r>
              <a:rPr lang="zh-CN" altLang="en-US" sz="1400" b="1" spc="10" dirty="0">
                <a:solidFill>
                  <a:srgbClr val="003366"/>
                </a:solidFill>
                <a:latin typeface="+mj-ea"/>
                <a:cs typeface="楷体"/>
              </a:rPr>
              <a:t>数年前，在欧洲乃至全世界引起恐慌的疯牛病，其致病元凶就是蛋白粒子（</a:t>
            </a:r>
            <a:r>
              <a:rPr lang="en-US" altLang="zh-CN" sz="1400" b="1" spc="10" dirty="0">
                <a:solidFill>
                  <a:srgbClr val="003366"/>
                </a:solidFill>
                <a:latin typeface="+mj-ea"/>
                <a:cs typeface="楷体"/>
              </a:rPr>
              <a:t>prion</a:t>
            </a:r>
            <a:r>
              <a:rPr lang="zh-CN" altLang="en-US" sz="1400" b="1" spc="10" dirty="0">
                <a:solidFill>
                  <a:srgbClr val="003366"/>
                </a:solidFill>
                <a:latin typeface="+mj-ea"/>
                <a:cs typeface="楷体"/>
              </a:rPr>
              <a:t>），这一发现又一次说明了蛋白质是生命的物质基础。</a:t>
            </a:r>
            <a:endParaRPr lang="zh-CN" altLang="en-US" sz="1400" b="1" dirty="0">
              <a:solidFill>
                <a:srgbClr val="003366"/>
              </a:solidFill>
              <a:latin typeface="+mj-ea"/>
              <a:cs typeface="楷体"/>
            </a:endParaRPr>
          </a:p>
        </p:txBody>
      </p:sp>
      <p:pic>
        <p:nvPicPr>
          <p:cNvPr id="173058" name="Picture 2" descr="http://e.hiphotos.baidu.com/baike/pic/item/314e251f95cad1c89b7eb42f7f3e6709c83d51f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17"/>
          <a:stretch/>
        </p:blipFill>
        <p:spPr bwMode="auto">
          <a:xfrm>
            <a:off x="5486400" y="3635351"/>
            <a:ext cx="2438400" cy="185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Rot="1" noChangeArrowheads="1"/>
          </p:cNvSpPr>
          <p:nvPr/>
        </p:nvSpPr>
        <p:spPr bwMode="auto">
          <a:xfrm>
            <a:off x="681038" y="2725738"/>
            <a:ext cx="7777162" cy="7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9pPr>
          </a:lstStyle>
          <a:p>
            <a:pPr marL="342900" indent="-342900">
              <a:lnSpc>
                <a:spcPct val="120000"/>
              </a:lnSpc>
              <a:buClr>
                <a:srgbClr val="003366"/>
              </a:buClr>
              <a:buSzPct val="70000"/>
              <a:buFont typeface="Wingdings" pitchFamily="2" charset="2"/>
              <a:buChar char="l"/>
            </a:pPr>
            <a:r>
              <a:rPr lang="zh-CN" altLang="en-US" sz="1800" kern="1200" dirty="0">
                <a:solidFill>
                  <a:srgbClr val="003366"/>
                </a:solidFill>
                <a:latin typeface="+mn-lt"/>
                <a:ea typeface="黑体" pitchFamily="2" charset="-122"/>
                <a:cs typeface="+mn-cs"/>
              </a:rPr>
              <a:t>蛋白质</a:t>
            </a:r>
            <a:r>
              <a:rPr lang="zh-CN" altLang="en-US" sz="1800" dirty="0">
                <a:solidFill>
                  <a:srgbClr val="003366"/>
                </a:solidFill>
                <a:ea typeface="黑体" pitchFamily="2" charset="-122"/>
              </a:rPr>
              <a:t>重要的</a:t>
            </a:r>
            <a:r>
              <a:rPr lang="zh-CN" altLang="en-US" sz="1800" dirty="0">
                <a:ea typeface="黑体" pitchFamily="2" charset="-122"/>
              </a:rPr>
              <a:t>生物学功能</a:t>
            </a:r>
            <a:endParaRPr lang="zh-CN" altLang="en-US" sz="1800" kern="1200" dirty="0">
              <a:solidFill>
                <a:srgbClr val="003366"/>
              </a:solidFill>
              <a:latin typeface="+mn-lt"/>
              <a:ea typeface="黑体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91000" y="2877336"/>
            <a:ext cx="4724400" cy="66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12750" lvl="0" indent="344488">
              <a:lnSpc>
                <a:spcPct val="134000"/>
              </a:lnSpc>
              <a:spcBef>
                <a:spcPts val="216"/>
              </a:spcBef>
            </a:pPr>
            <a:r>
              <a:rPr lang="zh-CN" altLang="en-US" sz="1400" b="1" spc="10" dirty="0">
                <a:solidFill>
                  <a:srgbClr val="003366"/>
                </a:solidFill>
                <a:latin typeface="黑体"/>
                <a:cs typeface="楷体"/>
              </a:rPr>
              <a:t>蛋白质在遗传信息的控制、细胞膜的通透性以及高等动物的记忆等方面起了重要作用。</a:t>
            </a:r>
            <a:endParaRPr lang="zh-CN" altLang="en-US" sz="1400" b="1" dirty="0">
              <a:solidFill>
                <a:srgbClr val="003366"/>
              </a:solidFill>
              <a:latin typeface="黑体"/>
              <a:cs typeface="楷体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3521520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3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304800" y="1524000"/>
            <a:ext cx="8471997" cy="348199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ts val="753"/>
              </a:lnSpc>
              <a:spcBef>
                <a:spcPts val="33"/>
              </a:spcBef>
            </a:pPr>
            <a:endParaRPr sz="2400" dirty="0">
              <a:solidFill>
                <a:srgbClr val="000066"/>
              </a:solidFill>
              <a:latin typeface="+mj-ea"/>
              <a:ea typeface="+mj-ea"/>
            </a:endParaRPr>
          </a:p>
          <a:p>
            <a:pPr>
              <a:lnSpc>
                <a:spcPts val="1004"/>
              </a:lnSpc>
            </a:pPr>
            <a:endParaRPr sz="2400" b="1" dirty="0">
              <a:solidFill>
                <a:srgbClr val="000066"/>
              </a:solidFill>
              <a:latin typeface="+mj-ea"/>
              <a:ea typeface="+mj-ea"/>
            </a:endParaRPr>
          </a:p>
          <a:p>
            <a:pPr>
              <a:lnSpc>
                <a:spcPts val="1004"/>
              </a:lnSpc>
            </a:pPr>
            <a:endParaRPr sz="2400" b="1" dirty="0">
              <a:solidFill>
                <a:srgbClr val="000066"/>
              </a:solidFill>
              <a:latin typeface="+mj-ea"/>
              <a:ea typeface="+mj-ea"/>
            </a:endParaRPr>
          </a:p>
          <a:p>
            <a:pPr>
              <a:lnSpc>
                <a:spcPts val="502"/>
              </a:lnSpc>
              <a:spcBef>
                <a:spcPts val="39"/>
              </a:spcBef>
            </a:pPr>
            <a:endParaRPr sz="2400" b="1" dirty="0">
              <a:solidFill>
                <a:srgbClr val="006600"/>
              </a:solidFill>
              <a:latin typeface="+mj-ea"/>
              <a:ea typeface="+mj-ea"/>
            </a:endParaRPr>
          </a:p>
          <a:p>
            <a:pPr marL="699249" marR="12750" indent="-342900" algn="just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1" spc="-25" dirty="0">
                <a:solidFill>
                  <a:srgbClr val="003366"/>
                </a:solidFill>
                <a:latin typeface="+mj-ea"/>
                <a:ea typeface="+mj-ea"/>
                <a:cs typeface="楷体"/>
              </a:rPr>
              <a:t>蛋白质是一类含氮的有机化合物</a:t>
            </a:r>
            <a:r>
              <a:rPr lang="en-US" altLang="zh-CN" b="1" spc="-25" dirty="0">
                <a:solidFill>
                  <a:srgbClr val="003366"/>
                </a:solidFill>
                <a:latin typeface="+mj-ea"/>
                <a:ea typeface="+mj-ea"/>
                <a:cs typeface="楷体"/>
              </a:rPr>
              <a:t>,</a:t>
            </a:r>
            <a:r>
              <a:rPr lang="zh-CN" altLang="en-US" b="1" spc="-25" dirty="0">
                <a:solidFill>
                  <a:srgbClr val="003366"/>
                </a:solidFill>
                <a:latin typeface="+mj-ea"/>
                <a:ea typeface="+mj-ea"/>
                <a:cs typeface="楷体"/>
              </a:rPr>
              <a:t>它的基本单位是</a:t>
            </a:r>
            <a:r>
              <a:rPr lang="zh-CN" altLang="en-US" b="1" spc="-25" dirty="0">
                <a:solidFill>
                  <a:srgbClr val="C00000"/>
                </a:solidFill>
                <a:latin typeface="+mj-ea"/>
                <a:ea typeface="+mj-ea"/>
                <a:cs typeface="楷体"/>
              </a:rPr>
              <a:t>氨基酸</a:t>
            </a:r>
            <a:r>
              <a:rPr lang="zh-CN" altLang="en-US" b="1" spc="-25" dirty="0">
                <a:solidFill>
                  <a:srgbClr val="003366"/>
                </a:solidFill>
                <a:latin typeface="+mj-ea"/>
                <a:ea typeface="+mj-ea"/>
                <a:cs typeface="楷体"/>
              </a:rPr>
              <a:t>。</a:t>
            </a:r>
            <a:endParaRPr lang="en-US" b="1" spc="40" dirty="0">
              <a:solidFill>
                <a:srgbClr val="003366"/>
              </a:solidFill>
              <a:latin typeface="+mj-ea"/>
              <a:ea typeface="+mj-ea"/>
              <a:cs typeface="楷体"/>
            </a:endParaRPr>
          </a:p>
          <a:p>
            <a:pPr marL="699249" marR="12750" indent="-342900" algn="just">
              <a:lnSpc>
                <a:spcPct val="150000"/>
              </a:lnSpc>
              <a:buFont typeface="Wingdings" pitchFamily="2" charset="2"/>
              <a:buChar char="l"/>
            </a:pPr>
            <a:r>
              <a:rPr b="1" spc="40" dirty="0" err="1">
                <a:solidFill>
                  <a:srgbClr val="003366"/>
                </a:solidFill>
                <a:latin typeface="+mj-ea"/>
                <a:ea typeface="+mj-ea"/>
                <a:cs typeface="楷体"/>
              </a:rPr>
              <a:t>碳、氢、氧、氮</a:t>
            </a:r>
            <a:r>
              <a:rPr b="1" spc="30" dirty="0" err="1">
                <a:solidFill>
                  <a:srgbClr val="003366"/>
                </a:solidFill>
                <a:latin typeface="+mj-ea"/>
                <a:ea typeface="+mj-ea"/>
                <a:cs typeface="楷体"/>
              </a:rPr>
              <a:t>外，还有少量的硫。某些</a:t>
            </a:r>
            <a:r>
              <a:rPr b="1" spc="65" dirty="0" err="1">
                <a:solidFill>
                  <a:srgbClr val="003366"/>
                </a:solidFill>
                <a:latin typeface="+mj-ea"/>
                <a:ea typeface="+mj-ea"/>
                <a:cs typeface="楷体"/>
              </a:rPr>
              <a:t>蛋白质还含有其他元素，磷、铁、碘、锌和铜等</a:t>
            </a:r>
            <a:r>
              <a:rPr b="1" spc="65" dirty="0">
                <a:solidFill>
                  <a:srgbClr val="003366"/>
                </a:solidFill>
                <a:latin typeface="+mj-ea"/>
                <a:ea typeface="+mj-ea"/>
                <a:cs typeface="楷体"/>
              </a:rPr>
              <a:t>。</a:t>
            </a:r>
            <a:endParaRPr b="1" dirty="0">
              <a:solidFill>
                <a:srgbClr val="000066"/>
              </a:solidFill>
              <a:latin typeface="+mj-ea"/>
              <a:ea typeface="+mj-ea"/>
              <a:cs typeface="楷体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045256"/>
              </p:ext>
            </p:extLst>
          </p:nvPr>
        </p:nvGraphicFramePr>
        <p:xfrm>
          <a:off x="1752600" y="3733800"/>
          <a:ext cx="5379096" cy="17525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3101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元素</a:t>
                      </a:r>
                      <a:endParaRPr sz="1600" b="1" dirty="0">
                        <a:solidFill>
                          <a:srgbClr val="0033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  <a:cs typeface="楷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410209"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含量</a:t>
                      </a:r>
                      <a:endParaRPr sz="1600" b="1" dirty="0">
                        <a:solidFill>
                          <a:srgbClr val="0033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  <a:cs typeface="楷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411480"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元素</a:t>
                      </a:r>
                      <a:endParaRPr sz="1600" b="1" dirty="0">
                        <a:solidFill>
                          <a:srgbClr val="0033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  <a:cs typeface="楷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8279"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含量</a:t>
                      </a:r>
                      <a:endParaRPr sz="1600" b="1" dirty="0">
                        <a:solidFill>
                          <a:srgbClr val="0033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  <a:cs typeface="楷体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101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003366"/>
                          </a:solidFill>
                          <a:effectLst/>
                        </a:rPr>
                        <a:t>碳</a:t>
                      </a:r>
                      <a:endParaRPr sz="1600" b="1" dirty="0">
                        <a:solidFill>
                          <a:srgbClr val="003366"/>
                        </a:solidFill>
                        <a:effectLst/>
                        <a:latin typeface="+mj-ea"/>
                        <a:ea typeface="+mj-ea"/>
                        <a:cs typeface="楷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410209" algn="ctr">
                        <a:lnSpc>
                          <a:spcPct val="100000"/>
                        </a:lnSpc>
                      </a:pPr>
                      <a:r>
                        <a:rPr sz="1600" spc="5" dirty="0">
                          <a:solidFill>
                            <a:srgbClr val="003366"/>
                          </a:solidFill>
                          <a:effectLst/>
                        </a:rPr>
                        <a:t>5</a:t>
                      </a:r>
                      <a:r>
                        <a:rPr sz="1600" spc="15" dirty="0">
                          <a:solidFill>
                            <a:srgbClr val="003366"/>
                          </a:solidFill>
                          <a:effectLst/>
                        </a:rPr>
                        <a:t>0</a:t>
                      </a:r>
                      <a:r>
                        <a:rPr sz="1600" spc="0" dirty="0">
                          <a:solidFill>
                            <a:srgbClr val="003366"/>
                          </a:solidFill>
                          <a:effectLst/>
                        </a:rPr>
                        <a:t>％</a:t>
                      </a:r>
                      <a:endParaRPr sz="1600" b="1" dirty="0">
                        <a:solidFill>
                          <a:srgbClr val="003366"/>
                        </a:solidFill>
                        <a:effectLst/>
                        <a:latin typeface="+mj-ea"/>
                        <a:ea typeface="+mj-ea"/>
                        <a:cs typeface="楷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411480" algn="ctr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003366"/>
                          </a:solidFill>
                          <a:effectLst/>
                        </a:rPr>
                        <a:t>氢</a:t>
                      </a:r>
                      <a:endParaRPr sz="1600" b="1" dirty="0">
                        <a:solidFill>
                          <a:srgbClr val="003366"/>
                        </a:solidFill>
                        <a:effectLst/>
                        <a:latin typeface="+mj-ea"/>
                        <a:ea typeface="+mj-ea"/>
                        <a:cs typeface="楷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8279" algn="ctr">
                        <a:lnSpc>
                          <a:spcPct val="100000"/>
                        </a:lnSpc>
                      </a:pPr>
                      <a:r>
                        <a:rPr sz="1600" spc="5" dirty="0">
                          <a:solidFill>
                            <a:srgbClr val="003366"/>
                          </a:solidFill>
                          <a:effectLst/>
                        </a:rPr>
                        <a:t>7</a:t>
                      </a:r>
                      <a:r>
                        <a:rPr sz="1600" spc="0" dirty="0">
                          <a:solidFill>
                            <a:srgbClr val="003366"/>
                          </a:solidFill>
                          <a:effectLst/>
                        </a:rPr>
                        <a:t>％</a:t>
                      </a:r>
                      <a:endParaRPr sz="1600" b="1" dirty="0">
                        <a:solidFill>
                          <a:srgbClr val="003366"/>
                        </a:solidFill>
                        <a:effectLst/>
                        <a:latin typeface="+mj-ea"/>
                        <a:ea typeface="+mj-ea"/>
                        <a:cs typeface="楷体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994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003366"/>
                          </a:solidFill>
                          <a:effectLst/>
                        </a:rPr>
                        <a:t>氧</a:t>
                      </a:r>
                      <a:endParaRPr sz="1600" b="1" dirty="0">
                        <a:solidFill>
                          <a:srgbClr val="003366"/>
                        </a:solidFill>
                        <a:effectLst/>
                        <a:latin typeface="+mj-ea"/>
                        <a:ea typeface="+mj-ea"/>
                        <a:cs typeface="楷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410209" algn="ctr">
                        <a:lnSpc>
                          <a:spcPct val="100000"/>
                        </a:lnSpc>
                      </a:pPr>
                      <a:r>
                        <a:rPr sz="1600" spc="5" dirty="0">
                          <a:solidFill>
                            <a:srgbClr val="003366"/>
                          </a:solidFill>
                          <a:effectLst/>
                        </a:rPr>
                        <a:t>2</a:t>
                      </a:r>
                      <a:r>
                        <a:rPr sz="1600" spc="15" dirty="0">
                          <a:solidFill>
                            <a:srgbClr val="003366"/>
                          </a:solidFill>
                          <a:effectLst/>
                        </a:rPr>
                        <a:t>3</a:t>
                      </a:r>
                      <a:r>
                        <a:rPr sz="1600" spc="0" dirty="0">
                          <a:solidFill>
                            <a:srgbClr val="003366"/>
                          </a:solidFill>
                          <a:effectLst/>
                        </a:rPr>
                        <a:t>％</a:t>
                      </a:r>
                      <a:endParaRPr sz="1600" b="1" dirty="0">
                        <a:solidFill>
                          <a:srgbClr val="003366"/>
                        </a:solidFill>
                        <a:effectLst/>
                        <a:latin typeface="+mj-ea"/>
                        <a:ea typeface="+mj-ea"/>
                        <a:cs typeface="楷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411480" algn="ctr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003366"/>
                          </a:solidFill>
                          <a:effectLst/>
                        </a:rPr>
                        <a:t>氮</a:t>
                      </a:r>
                      <a:endParaRPr sz="1600" b="1" dirty="0">
                        <a:solidFill>
                          <a:srgbClr val="003366"/>
                        </a:solidFill>
                        <a:effectLst/>
                        <a:latin typeface="+mj-ea"/>
                        <a:ea typeface="+mj-ea"/>
                        <a:cs typeface="楷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8279" algn="ctr">
                        <a:lnSpc>
                          <a:spcPct val="100000"/>
                        </a:lnSpc>
                      </a:pPr>
                      <a:r>
                        <a:rPr sz="1600" spc="10" dirty="0">
                          <a:solidFill>
                            <a:srgbClr val="003366"/>
                          </a:solidFill>
                          <a:effectLst/>
                        </a:rPr>
                        <a:t>16%</a:t>
                      </a:r>
                      <a:endParaRPr sz="1600" b="1" dirty="0">
                        <a:solidFill>
                          <a:srgbClr val="003366"/>
                        </a:solidFill>
                        <a:effectLst/>
                        <a:latin typeface="+mj-ea"/>
                        <a:ea typeface="+mj-ea"/>
                        <a:cs typeface="楷体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402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003366"/>
                          </a:solidFill>
                          <a:effectLst/>
                        </a:rPr>
                        <a:t>硫</a:t>
                      </a:r>
                      <a:endParaRPr sz="1600" b="1">
                        <a:solidFill>
                          <a:srgbClr val="003366"/>
                        </a:solidFill>
                        <a:effectLst/>
                        <a:latin typeface="+mj-ea"/>
                        <a:ea typeface="+mj-ea"/>
                        <a:cs typeface="楷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410209" algn="ctr">
                        <a:lnSpc>
                          <a:spcPct val="100000"/>
                        </a:lnSpc>
                      </a:pPr>
                      <a:r>
                        <a:rPr sz="1600" spc="15" dirty="0">
                          <a:solidFill>
                            <a:srgbClr val="003366"/>
                          </a:solidFill>
                          <a:effectLst/>
                        </a:rPr>
                        <a:t>0</a:t>
                      </a:r>
                      <a:r>
                        <a:rPr sz="1600" spc="10" dirty="0">
                          <a:solidFill>
                            <a:srgbClr val="003366"/>
                          </a:solidFill>
                          <a:effectLst/>
                        </a:rPr>
                        <a:t>－</a:t>
                      </a:r>
                      <a:r>
                        <a:rPr sz="1600" spc="15" dirty="0">
                          <a:solidFill>
                            <a:srgbClr val="003366"/>
                          </a:solidFill>
                          <a:effectLst/>
                        </a:rPr>
                        <a:t>3</a:t>
                      </a:r>
                      <a:r>
                        <a:rPr sz="1600" spc="0" dirty="0">
                          <a:solidFill>
                            <a:srgbClr val="003366"/>
                          </a:solidFill>
                          <a:effectLst/>
                        </a:rPr>
                        <a:t>％</a:t>
                      </a:r>
                      <a:endParaRPr sz="1600" b="1">
                        <a:solidFill>
                          <a:srgbClr val="003366"/>
                        </a:solidFill>
                        <a:effectLst/>
                        <a:latin typeface="+mj-ea"/>
                        <a:ea typeface="+mj-ea"/>
                        <a:cs typeface="楷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410209" algn="ctr">
                        <a:lnSpc>
                          <a:spcPct val="100000"/>
                        </a:lnSpc>
                      </a:pPr>
                      <a:r>
                        <a:rPr sz="1600" spc="10" dirty="0">
                          <a:solidFill>
                            <a:srgbClr val="003366"/>
                          </a:solidFill>
                          <a:effectLst/>
                        </a:rPr>
                        <a:t>其他</a:t>
                      </a:r>
                      <a:endParaRPr sz="1600" b="1" dirty="0">
                        <a:solidFill>
                          <a:srgbClr val="003366"/>
                        </a:solidFill>
                        <a:effectLst/>
                        <a:latin typeface="+mj-ea"/>
                        <a:ea typeface="+mj-ea"/>
                        <a:cs typeface="楷体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4470" algn="ctr">
                        <a:lnSpc>
                          <a:spcPct val="100000"/>
                        </a:lnSpc>
                      </a:pPr>
                      <a:r>
                        <a:rPr sz="1600" spc="15" dirty="0">
                          <a:solidFill>
                            <a:srgbClr val="003366"/>
                          </a:solidFill>
                          <a:effectLst/>
                        </a:rPr>
                        <a:t>微量</a:t>
                      </a:r>
                      <a:endParaRPr sz="1600" b="1" dirty="0">
                        <a:solidFill>
                          <a:srgbClr val="003366"/>
                        </a:solidFill>
                        <a:effectLst/>
                        <a:latin typeface="+mj-ea"/>
                        <a:ea typeface="+mj-ea"/>
                        <a:cs typeface="楷体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1987550" y="304800"/>
            <a:ext cx="6851650" cy="114300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defRPr>
            </a:lvl2pPr>
            <a:lvl3pPr eaLnBrk="1" hangingPunct="1">
              <a:defRPr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defRPr>
            </a:lvl3pPr>
            <a:lvl4pPr eaLnBrk="1" hangingPunct="1">
              <a:defRPr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defRPr>
            </a:lvl4pPr>
            <a:lvl5pPr eaLnBrk="1" hangingPunct="1">
              <a:defRPr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defRPr>
            </a:lvl9pPr>
          </a:lstStyle>
          <a:p>
            <a:r>
              <a:rPr lang="zh-CN" altLang="en-US" dirty="0"/>
              <a:t>蛋白质的组成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7550" y="274638"/>
            <a:ext cx="6851650" cy="1143000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蛋白质的分类</a:t>
            </a:r>
            <a:endParaRPr lang="en-US" altLang="zh-CN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8229600" cy="6096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50000"/>
              </a:spcBef>
              <a:spcAft>
                <a:spcPct val="10000"/>
              </a:spcAft>
            </a:pPr>
            <a:r>
              <a:rPr lang="zh-CN" altLang="en-US" sz="2800" dirty="0">
                <a:ea typeface="黑体" pitchFamily="2" charset="-122"/>
              </a:rPr>
              <a:t>蛋白质常见分类方法         </a:t>
            </a:r>
          </a:p>
        </p:txBody>
      </p:sp>
      <p:grpSp>
        <p:nvGrpSpPr>
          <p:cNvPr id="17448" name="Group 40"/>
          <p:cNvGrpSpPr>
            <a:grpSpLocks/>
          </p:cNvGrpSpPr>
          <p:nvPr/>
        </p:nvGrpSpPr>
        <p:grpSpPr bwMode="auto">
          <a:xfrm>
            <a:off x="838200" y="2743200"/>
            <a:ext cx="7989890" cy="3016250"/>
            <a:chOff x="576" y="1728"/>
            <a:chExt cx="5033" cy="1900"/>
          </a:xfrm>
        </p:grpSpPr>
        <p:sp>
          <p:nvSpPr>
            <p:cNvPr id="17422" name="Rectangle 14"/>
            <p:cNvSpPr>
              <a:spLocks noChangeArrowheads="1"/>
            </p:cNvSpPr>
            <p:nvPr/>
          </p:nvSpPr>
          <p:spPr bwMode="auto">
            <a:xfrm>
              <a:off x="576" y="1728"/>
              <a:ext cx="205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kumimoji="1" lang="zh-CN" altLang="en-US" sz="2000" dirty="0">
                  <a:ea typeface="黑体" pitchFamily="2" charset="-122"/>
                </a:rPr>
                <a:t>1．根据蛋白质的化学组成</a:t>
              </a:r>
            </a:p>
          </p:txBody>
        </p:sp>
        <p:sp>
          <p:nvSpPr>
            <p:cNvPr id="17423" name="Rectangle 15"/>
            <p:cNvSpPr>
              <a:spLocks noChangeArrowheads="1"/>
            </p:cNvSpPr>
            <p:nvPr/>
          </p:nvSpPr>
          <p:spPr bwMode="auto">
            <a:xfrm>
              <a:off x="3231" y="1728"/>
              <a:ext cx="200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kumimoji="1" lang="zh-CN" altLang="en-US" sz="2000" dirty="0">
                  <a:solidFill>
                    <a:srgbClr val="CC0000"/>
                  </a:solidFill>
                  <a:ea typeface="黑体" pitchFamily="2" charset="-122"/>
                </a:rPr>
                <a:t>简单蛋白质</a:t>
              </a:r>
              <a:r>
                <a:rPr kumimoji="1" lang="zh-CN" altLang="en-US" sz="2000" dirty="0">
                  <a:ea typeface="黑体" pitchFamily="2" charset="-122"/>
                </a:rPr>
                <a:t>和</a:t>
              </a:r>
              <a:r>
                <a:rPr kumimoji="1" lang="zh-CN" altLang="en-US" sz="2000" dirty="0">
                  <a:solidFill>
                    <a:srgbClr val="CC0000"/>
                  </a:solidFill>
                  <a:ea typeface="黑体" pitchFamily="2" charset="-122"/>
                </a:rPr>
                <a:t>结合蛋白质</a:t>
              </a:r>
            </a:p>
          </p:txBody>
        </p:sp>
        <p:sp>
          <p:nvSpPr>
            <p:cNvPr id="17431" name="Rectangle 23"/>
            <p:cNvSpPr>
              <a:spLocks noChangeArrowheads="1"/>
            </p:cNvSpPr>
            <p:nvPr/>
          </p:nvSpPr>
          <p:spPr bwMode="auto">
            <a:xfrm>
              <a:off x="576" y="2149"/>
              <a:ext cx="228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kumimoji="1" lang="zh-CN" altLang="en-US" sz="2000">
                  <a:ea typeface="黑体" pitchFamily="2" charset="-122"/>
                </a:rPr>
                <a:t>2．根据蛋白质的溶解性和组成</a:t>
              </a:r>
            </a:p>
          </p:txBody>
        </p:sp>
        <p:sp>
          <p:nvSpPr>
            <p:cNvPr id="17433" name="Rectangle 25">
              <a:hlinkClick r:id="rId2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3231" y="2149"/>
              <a:ext cx="237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kumimoji="1" lang="zh-CN" altLang="en-US" sz="2000" dirty="0">
                  <a:solidFill>
                    <a:srgbClr val="CC0000"/>
                  </a:solidFill>
                  <a:ea typeface="黑体" pitchFamily="2" charset="-122"/>
                </a:rPr>
                <a:t>可溶蛋白、醇溶蛋白</a:t>
              </a:r>
              <a:r>
                <a:rPr lang="zh-CN" altLang="en-US" sz="2000" dirty="0">
                  <a:latin typeface="黑体" pitchFamily="2" charset="-122"/>
                  <a:ea typeface="黑体" pitchFamily="2" charset="-122"/>
                </a:rPr>
                <a:t>和</a:t>
              </a:r>
              <a:r>
                <a:rPr kumimoji="1" lang="zh-CN" altLang="en-US" sz="2000" dirty="0">
                  <a:solidFill>
                    <a:srgbClr val="CC0000"/>
                  </a:solidFill>
                  <a:ea typeface="黑体" pitchFamily="2" charset="-122"/>
                </a:rPr>
                <a:t>不溶蛋白</a:t>
              </a:r>
            </a:p>
          </p:txBody>
        </p:sp>
        <p:sp>
          <p:nvSpPr>
            <p:cNvPr id="17434" name="Rectangle 26"/>
            <p:cNvSpPr>
              <a:spLocks noChangeArrowheads="1"/>
            </p:cNvSpPr>
            <p:nvPr/>
          </p:nvSpPr>
          <p:spPr bwMode="auto">
            <a:xfrm>
              <a:off x="576" y="2569"/>
              <a:ext cx="18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kumimoji="1" lang="zh-CN" altLang="en-US" sz="2000" dirty="0">
                  <a:ea typeface="黑体" pitchFamily="2" charset="-122"/>
                </a:rPr>
                <a:t>3．根据蛋白质分子形状</a:t>
              </a:r>
            </a:p>
          </p:txBody>
        </p:sp>
        <p:sp>
          <p:nvSpPr>
            <p:cNvPr id="17436" name="Rectangle 28"/>
            <p:cNvSpPr>
              <a:spLocks noChangeArrowheads="1"/>
            </p:cNvSpPr>
            <p:nvPr/>
          </p:nvSpPr>
          <p:spPr bwMode="auto">
            <a:xfrm>
              <a:off x="3231" y="2568"/>
              <a:ext cx="203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rgbClr val="CC0000"/>
                  </a:solidFill>
                  <a:latin typeface="黑体" pitchFamily="2" charset="-122"/>
                  <a:ea typeface="黑体" pitchFamily="2" charset="-122"/>
                </a:rPr>
                <a:t>球状蛋白质</a:t>
              </a:r>
              <a:r>
                <a:rPr lang="zh-CN" altLang="en-US" sz="2000" dirty="0">
                  <a:latin typeface="黑体" pitchFamily="2" charset="-122"/>
                  <a:ea typeface="黑体" pitchFamily="2" charset="-122"/>
                </a:rPr>
                <a:t>和</a:t>
              </a:r>
              <a:r>
                <a:rPr lang="zh-CN" altLang="en-US" sz="2000" dirty="0">
                  <a:solidFill>
                    <a:srgbClr val="CC0000"/>
                  </a:solidFill>
                  <a:latin typeface="黑体" pitchFamily="2" charset="-122"/>
                  <a:ea typeface="黑体" pitchFamily="2" charset="-122"/>
                </a:rPr>
                <a:t>纤维状蛋白质</a:t>
              </a:r>
            </a:p>
          </p:txBody>
        </p:sp>
        <p:sp>
          <p:nvSpPr>
            <p:cNvPr id="17437" name="Rectangle 29"/>
            <p:cNvSpPr>
              <a:spLocks noChangeArrowheads="1"/>
            </p:cNvSpPr>
            <p:nvPr/>
          </p:nvSpPr>
          <p:spPr bwMode="auto">
            <a:xfrm>
              <a:off x="576" y="2990"/>
              <a:ext cx="180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kumimoji="1" lang="zh-CN" altLang="en-US" sz="2000" dirty="0">
                  <a:ea typeface="黑体" pitchFamily="2" charset="-122"/>
                </a:rPr>
                <a:t>4．根据蛋白质生物功能</a:t>
              </a:r>
            </a:p>
          </p:txBody>
        </p:sp>
        <p:sp>
          <p:nvSpPr>
            <p:cNvPr id="17439" name="Rectangle 31"/>
            <p:cNvSpPr>
              <a:spLocks noChangeArrowheads="1"/>
            </p:cNvSpPr>
            <p:nvPr/>
          </p:nvSpPr>
          <p:spPr bwMode="auto">
            <a:xfrm>
              <a:off x="3231" y="2988"/>
              <a:ext cx="2378" cy="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rgbClr val="CC0000"/>
                  </a:solidFill>
                  <a:latin typeface="黑体" pitchFamily="2" charset="-122"/>
                  <a:ea typeface="黑体" pitchFamily="2" charset="-122"/>
                </a:rPr>
                <a:t>活性蛋白质</a:t>
              </a:r>
              <a:r>
                <a:rPr lang="zh-CN" altLang="en-US" sz="2000" dirty="0">
                  <a:latin typeface="黑体" pitchFamily="2" charset="-122"/>
                  <a:ea typeface="黑体" pitchFamily="2" charset="-122"/>
                </a:rPr>
                <a:t>和</a:t>
              </a:r>
              <a:r>
                <a:rPr lang="zh-CN" altLang="en-US" sz="2000" dirty="0">
                  <a:solidFill>
                    <a:srgbClr val="CC0000"/>
                  </a:solidFill>
                  <a:latin typeface="黑体" pitchFamily="2" charset="-122"/>
                  <a:ea typeface="黑体" pitchFamily="2" charset="-122"/>
                </a:rPr>
                <a:t>非活性蛋白质</a:t>
              </a:r>
              <a:endParaRPr lang="en-US" altLang="zh-CN" sz="20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endParaRPr>
            </a:p>
            <a:p>
              <a:r>
                <a:rPr lang="zh-CN" altLang="en-US" sz="2000" dirty="0">
                  <a:solidFill>
                    <a:srgbClr val="CC0000"/>
                  </a:solidFill>
                  <a:latin typeface="黑体" pitchFamily="2" charset="-122"/>
                  <a:ea typeface="黑体" pitchFamily="2" charset="-122"/>
                </a:rPr>
                <a:t>结构蛋白、调节蛋白、收缩蛋白</a:t>
              </a:r>
              <a:endParaRPr lang="en-US" altLang="zh-CN" sz="2000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endParaRPr>
            </a:p>
            <a:p>
              <a:r>
                <a:rPr lang="zh-CN" altLang="en-US" sz="2000" dirty="0">
                  <a:latin typeface="黑体" pitchFamily="2" charset="-122"/>
                  <a:ea typeface="黑体" pitchFamily="2" charset="-122"/>
                </a:rPr>
                <a:t>和</a:t>
              </a:r>
              <a:r>
                <a:rPr lang="zh-CN" altLang="en-US" sz="2000" dirty="0">
                  <a:solidFill>
                    <a:srgbClr val="CC0000"/>
                  </a:solidFill>
                  <a:latin typeface="黑体" pitchFamily="2" charset="-122"/>
                  <a:ea typeface="黑体" pitchFamily="2" charset="-122"/>
                </a:rPr>
                <a:t>抗体蛋白</a:t>
              </a:r>
            </a:p>
          </p:txBody>
        </p:sp>
        <p:sp>
          <p:nvSpPr>
            <p:cNvPr id="17442" name="AutoShape 34"/>
            <p:cNvSpPr>
              <a:spLocks noChangeArrowheads="1"/>
            </p:cNvSpPr>
            <p:nvPr/>
          </p:nvSpPr>
          <p:spPr bwMode="auto">
            <a:xfrm>
              <a:off x="2880" y="1802"/>
              <a:ext cx="351" cy="120"/>
            </a:xfrm>
            <a:prstGeom prst="notchedRightArrow">
              <a:avLst>
                <a:gd name="adj1" fmla="val 50000"/>
                <a:gd name="adj2" fmla="val 7312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3" name="AutoShape 35"/>
            <p:cNvSpPr>
              <a:spLocks noChangeArrowheads="1"/>
            </p:cNvSpPr>
            <p:nvPr/>
          </p:nvSpPr>
          <p:spPr bwMode="auto">
            <a:xfrm>
              <a:off x="2880" y="2208"/>
              <a:ext cx="351" cy="120"/>
            </a:xfrm>
            <a:prstGeom prst="notchedRightArrow">
              <a:avLst>
                <a:gd name="adj1" fmla="val 50000"/>
                <a:gd name="adj2" fmla="val 7312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4" name="AutoShape 36"/>
            <p:cNvSpPr>
              <a:spLocks noChangeArrowheads="1"/>
            </p:cNvSpPr>
            <p:nvPr/>
          </p:nvSpPr>
          <p:spPr bwMode="auto">
            <a:xfrm>
              <a:off x="2880" y="2640"/>
              <a:ext cx="351" cy="120"/>
            </a:xfrm>
            <a:prstGeom prst="notchedRightArrow">
              <a:avLst>
                <a:gd name="adj1" fmla="val 50000"/>
                <a:gd name="adj2" fmla="val 7312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5" name="AutoShape 37"/>
            <p:cNvSpPr>
              <a:spLocks noChangeArrowheads="1"/>
            </p:cNvSpPr>
            <p:nvPr/>
          </p:nvSpPr>
          <p:spPr bwMode="auto">
            <a:xfrm>
              <a:off x="2880" y="3072"/>
              <a:ext cx="351" cy="120"/>
            </a:xfrm>
            <a:prstGeom prst="notchedRightArrow">
              <a:avLst>
                <a:gd name="adj1" fmla="val 50000"/>
                <a:gd name="adj2" fmla="val 7312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95" name="Group 383"/>
          <p:cNvGraphicFramePr>
            <a:graphicFrameLocks noGrp="1"/>
          </p:cNvGraphicFramePr>
          <p:nvPr/>
        </p:nvGraphicFramePr>
        <p:xfrm>
          <a:off x="1295400" y="1391795"/>
          <a:ext cx="7467600" cy="5237605"/>
        </p:xfrm>
        <a:graphic>
          <a:graphicData uri="http://schemas.openxmlformats.org/drawingml/2006/table">
            <a:tbl>
              <a:tblPr/>
              <a:tblGrid>
                <a:gridCol w="37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9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189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类  别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特点及分布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举例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05">
                <a:tc rowSpan="7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简单蛋白质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清蛋白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溶于水，需饱和硫酸铵才能沉淀。广泛分布于一切生物体中。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血清清蛋白、乳清蛋白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球蛋白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微溶于水，溶于稀盐溶液，需半饱和硫酸铵沉淀。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分布普遍。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血清球蛋白、肌球蛋白、大豆球蛋白等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谷蛋白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不溶于水、醇及中性盐溶液，易溶于稀酸或稀碱。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各种谷物中。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米谷蛋白、麦谷蛋白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59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醇溶谷蛋白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不溶于水及无水乙醇，溶于</a:t>
                      </a: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70</a:t>
                      </a: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％～</a:t>
                      </a: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80</a:t>
                      </a: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％乙醇中。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玉米蛋白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精蛋白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溶于水及稀酸，不溶于氨水，是碱性蛋白，含</a:t>
                      </a: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His</a:t>
                      </a: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、</a:t>
                      </a: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Arg</a:t>
                      </a: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多。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蛙精蛋白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组蛋白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溶于水及稀酸，能溶于氨水，碱性蛋白，含</a:t>
                      </a: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His</a:t>
                      </a: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、</a:t>
                      </a: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Lys</a:t>
                      </a: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多。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小牛胸腺组蛋白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3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硬蛋白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不溶于水、盐、稀酸或稀碱溶液。分布于动物体内结缔组织，毛、发、蹄、角、甲壳、蚕丝、腱等。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角蛋白、胶原、弹性蛋白、丝心蛋白等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0599">
                <a:tc rowSpan="7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结合蛋白质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核蛋白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与核酸结合，存在于一切细胞中。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核糖体、脱氧核糖核蛋白体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3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脂蛋白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与脂类结合而成，广泛分布于一切细胞中。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卵黄蛋白、血清</a:t>
                      </a: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Symbol" pitchFamily="18" charset="2"/>
                        </a:rPr>
                        <a:t></a:t>
                      </a: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-</a:t>
                      </a: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Symbol" pitchFamily="18" charset="2"/>
                        </a:rPr>
                        <a:t>脂蛋白、细胞中的许多膜蛋白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3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糖蛋白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与糖类结合而成。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粘蛋白、</a:t>
                      </a: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Symbol" pitchFamily="18" charset="2"/>
                        </a:rPr>
                        <a:t></a:t>
                      </a: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-</a:t>
                      </a: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Symbol" pitchFamily="18" charset="2"/>
                        </a:rPr>
                        <a:t>球蛋白、细胞表面的许多膜蛋白等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43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磷蛋白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以丝、苏氨酸残基的</a:t>
                      </a: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-OH</a:t>
                      </a: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与磷酸成酯键结合而成，广泛存在于乳、蛋等中。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酪蛋白、卵黄蛋白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059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血红素蛋白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辅基为血红素。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血红蛋白、细胞色素、叶绿蛋白等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059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黄蛋白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辅基为</a:t>
                      </a: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FAD</a:t>
                      </a: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或</a:t>
                      </a: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FMN</a:t>
                      </a: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。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琥珀酸脱氢酶、</a:t>
                      </a: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D-</a:t>
                      </a: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氨基酸氧化酶等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43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金属蛋白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与金属元素直接结合。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铁蛋白、乙醇脱氢酶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(</a:t>
                      </a:r>
                      <a:r>
                        <a:rPr kumimoji="0" lang="zh-CN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含锌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zh-CN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、黄嘌呤氧化酶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(</a:t>
                      </a:r>
                      <a:r>
                        <a:rPr kumimoji="0" lang="zh-CN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含钼、铁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79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蛋白质的分类</a:t>
            </a: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 descr="http://pica.nipic.com/2007-10-31/2007103115538764_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9" b="26196"/>
          <a:stretch/>
        </p:blipFill>
        <p:spPr bwMode="auto">
          <a:xfrm>
            <a:off x="0" y="3029638"/>
            <a:ext cx="9144000" cy="3828361"/>
          </a:xfrm>
          <a:prstGeom prst="rect">
            <a:avLst/>
          </a:prstGeom>
          <a:noFill/>
        </p:spPr>
      </p:pic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ea typeface="黑体" pitchFamily="49" charset="-122"/>
              </a:rPr>
              <a:t>水是生命之源</a:t>
            </a:r>
          </a:p>
        </p:txBody>
      </p:sp>
      <p:sp>
        <p:nvSpPr>
          <p:cNvPr id="40966" name="Rectangle 6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7200" y="1752600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zh-CN" altLang="en-US" sz="2800">
                <a:solidFill>
                  <a:srgbClr val="000066"/>
                </a:solidFill>
              </a:rPr>
              <a:t>一、水的特性</a:t>
            </a:r>
            <a:r>
              <a:rPr lang="en-US" altLang="zh-CN" sz="2800">
                <a:solidFill>
                  <a:srgbClr val="000066"/>
                </a:solidFill>
              </a:rPr>
              <a:t>	</a:t>
            </a:r>
          </a:p>
        </p:txBody>
      </p:sp>
      <p:sp>
        <p:nvSpPr>
          <p:cNvPr id="40967" name="Rectangle 7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57200" y="2438400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zh-CN" altLang="en-US" sz="2800">
                <a:solidFill>
                  <a:srgbClr val="000066"/>
                </a:solidFill>
              </a:rPr>
              <a:t>二、水在生物体的分布及存在形式</a:t>
            </a:r>
            <a:r>
              <a:rPr lang="en-US" altLang="zh-CN" sz="2800">
                <a:solidFill>
                  <a:srgbClr val="000066"/>
                </a:solidFill>
              </a:rPr>
              <a:t>	</a:t>
            </a:r>
          </a:p>
        </p:txBody>
      </p:sp>
      <p:sp>
        <p:nvSpPr>
          <p:cNvPr id="40968" name="Rectangle 8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57200" y="3124200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zh-CN" altLang="en-US" sz="2800">
                <a:solidFill>
                  <a:srgbClr val="000066"/>
                </a:solidFill>
              </a:rPr>
              <a:t>三、水在生物体内的作用</a:t>
            </a:r>
            <a:r>
              <a:rPr lang="en-US" altLang="zh-CN" sz="2800">
                <a:solidFill>
                  <a:srgbClr val="000066"/>
                </a:solidFill>
              </a:rPr>
              <a:t>	</a:t>
            </a:r>
          </a:p>
        </p:txBody>
      </p:sp>
      <p:sp>
        <p:nvSpPr>
          <p:cNvPr id="40969" name="Rectangle 9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57200" y="3810000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zh-CN" altLang="en-US" sz="2800">
                <a:solidFill>
                  <a:srgbClr val="000066"/>
                </a:solidFill>
              </a:rPr>
              <a:t>四、水的化学性质</a:t>
            </a:r>
            <a:r>
              <a:rPr lang="en-US" altLang="zh-CN" sz="2800">
                <a:solidFill>
                  <a:srgbClr val="000066"/>
                </a:solidFill>
              </a:rPr>
              <a:t>	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2400516"/>
      </p:ext>
    </p:extLst>
  </p:cSld>
  <p:clrMapOvr>
    <a:masterClrMapping/>
  </p:clrMapOvr>
  <p:transition>
    <p:strips dir="l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74638"/>
            <a:ext cx="6089650" cy="1143000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16389" name="Text Box 5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600200" y="1752600"/>
            <a:ext cx="6400800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蛋白质的重要作用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蛋白质的基本知识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基本结构单位</a:t>
            </a:r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——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氨基酸</a:t>
            </a:r>
            <a:endParaRPr lang="en-US" altLang="zh-CN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蛋白质的结构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维持蛋白质结构的构像的化学键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蛋白质结构与功能的关系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蛋白质的性质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704947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676400"/>
            <a:ext cx="6851650" cy="1143000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）氨基酸的分类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3048000"/>
            <a:ext cx="5867400" cy="2963862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C00000"/>
              </a:buClr>
              <a:buSzPct val="80000"/>
              <a:buFont typeface="Wingdings" pitchFamily="2" charset="2"/>
              <a:buChar char="Ø"/>
            </a:pPr>
            <a:r>
              <a:rPr lang="zh-CN" altLang="en-US" sz="2000" dirty="0">
                <a:ea typeface="黑体" pitchFamily="2" charset="-122"/>
              </a:rPr>
              <a:t>根据氨基酸</a:t>
            </a:r>
            <a:r>
              <a:rPr lang="en-US" altLang="zh-CN" sz="2000" dirty="0">
                <a:ea typeface="黑体" pitchFamily="2" charset="-122"/>
              </a:rPr>
              <a:t>R</a:t>
            </a:r>
            <a:r>
              <a:rPr lang="zh-CN" altLang="en-US" sz="2000" dirty="0">
                <a:ea typeface="黑体" pitchFamily="2" charset="-122"/>
              </a:rPr>
              <a:t>基团极性分类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80000"/>
              <a:buFont typeface="Wingdings" pitchFamily="2" charset="2"/>
              <a:buChar char="Ø"/>
            </a:pPr>
            <a:r>
              <a:rPr lang="zh-CN" altLang="en-US" sz="2000" dirty="0">
                <a:ea typeface="黑体" pitchFamily="2" charset="-122"/>
              </a:rPr>
              <a:t>根据侧链基团的化学结构分类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80000"/>
              <a:buFont typeface="Wingdings" pitchFamily="2" charset="2"/>
              <a:buChar char="Ø"/>
            </a:pPr>
            <a:r>
              <a:rPr lang="zh-CN" altLang="en-US" sz="2000" dirty="0">
                <a:ea typeface="黑体" pitchFamily="2" charset="-122"/>
              </a:rPr>
              <a:t>根据生物体的需要分类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80000"/>
              <a:buFont typeface="Wingdings" pitchFamily="2" charset="2"/>
              <a:buChar char="Ø"/>
            </a:pPr>
            <a:r>
              <a:rPr lang="zh-CN" altLang="en-US" sz="2000" dirty="0">
                <a:ea typeface="黑体" pitchFamily="2" charset="-122"/>
              </a:rPr>
              <a:t>非编码氨基酸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752600" y="762000"/>
            <a:ext cx="7162800" cy="64633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蛋白质的基本结构单位</a:t>
            </a:r>
            <a:r>
              <a:rPr lang="en-US" altLang="zh-CN" sz="36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——</a:t>
            </a:r>
            <a:r>
              <a:rPr lang="zh-CN" altLang="en-US" sz="36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氨基酸 </a:t>
            </a:r>
          </a:p>
        </p:txBody>
      </p:sp>
      <p:sp>
        <p:nvSpPr>
          <p:cNvPr id="6" name="矩形 5"/>
          <p:cNvSpPr/>
          <p:nvPr/>
        </p:nvSpPr>
        <p:spPr>
          <a:xfrm>
            <a:off x="609600" y="3048000"/>
            <a:ext cx="786369" cy="2819400"/>
          </a:xfrm>
          <a:prstGeom prst="rect">
            <a:avLst/>
          </a:prstGeom>
        </p:spPr>
        <p:txBody>
          <a:bodyPr vert="wordArtVertRtl" wrap="square">
            <a:spAutoFit/>
          </a:bodyPr>
          <a:lstStyle/>
          <a:p>
            <a:pPr lvl="0"/>
            <a:r>
              <a:rPr lang="zh-CN" altLang="en-US" sz="3600" b="1" kern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+mj-cs"/>
              </a:rPr>
              <a:t>分类标准</a:t>
            </a:r>
          </a:p>
        </p:txBody>
      </p:sp>
    </p:spTree>
    <p:extLst>
      <p:ext uri="{BB962C8B-B14F-4D97-AF65-F5344CB8AC3E}">
        <p14:creationId xmlns:p14="http://schemas.microsoft.com/office/powerpoint/2010/main" val="22352053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氨基酸的结构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600200"/>
            <a:ext cx="7859712" cy="431958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ea typeface="黑体" pitchFamily="2" charset="-122"/>
              </a:rPr>
              <a:t>已发现的存在于自然界的氨基酸有</a:t>
            </a:r>
            <a:r>
              <a:rPr lang="en-US" altLang="zh-CN" sz="2000" dirty="0">
                <a:ea typeface="黑体" pitchFamily="2" charset="-122"/>
              </a:rPr>
              <a:t>300</a:t>
            </a:r>
            <a:r>
              <a:rPr lang="zh-CN" altLang="en-US" sz="2000" dirty="0">
                <a:ea typeface="黑体" pitchFamily="2" charset="-122"/>
              </a:rPr>
              <a:t>种</a:t>
            </a:r>
            <a:endParaRPr lang="en-US" altLang="zh-CN" sz="2000" dirty="0">
              <a:ea typeface="黑体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ea typeface="黑体" pitchFamily="2" charset="-122"/>
              </a:rPr>
              <a:t>蛋白质是由</a:t>
            </a:r>
            <a:r>
              <a:rPr lang="en-US" altLang="zh-CN" sz="2000" dirty="0">
                <a:ea typeface="黑体" pitchFamily="2" charset="-122"/>
              </a:rPr>
              <a:t>20</a:t>
            </a:r>
            <a:r>
              <a:rPr lang="zh-CN" altLang="en-US" sz="2000" dirty="0">
                <a:ea typeface="黑体" pitchFamily="2" charset="-122"/>
              </a:rPr>
              <a:t>种基本</a:t>
            </a: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氨基酸</a:t>
            </a:r>
            <a:r>
              <a:rPr lang="zh-CN" altLang="en-US" sz="2000" dirty="0">
                <a:ea typeface="黑体" pitchFamily="2" charset="-122"/>
              </a:rPr>
              <a:t>组成的。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ea typeface="黑体" pitchFamily="2" charset="-122"/>
              </a:rPr>
              <a:t>氨基酸</a:t>
            </a: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结构通式</a:t>
            </a:r>
            <a:r>
              <a:rPr lang="en-US" altLang="zh-CN" sz="2000" dirty="0">
                <a:ea typeface="黑体" pitchFamily="2" charset="-122"/>
              </a:rPr>
              <a:t>:</a:t>
            </a:r>
            <a:endParaRPr lang="zh-CN" altLang="en-US" sz="2000" dirty="0">
              <a:ea typeface="黑体" pitchFamily="2" charset="-122"/>
            </a:endParaRPr>
          </a:p>
        </p:txBody>
      </p:sp>
      <p:pic>
        <p:nvPicPr>
          <p:cNvPr id="30746" name="Picture 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28" y="2096771"/>
            <a:ext cx="3433572" cy="4666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氨基酸的构型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ea typeface="黑体" pitchFamily="2" charset="-122"/>
              </a:rPr>
              <a:t>α-</a:t>
            </a:r>
            <a:r>
              <a:rPr lang="zh-CN" altLang="en-US" sz="2000" dirty="0">
                <a:ea typeface="黑体" pitchFamily="2" charset="-122"/>
              </a:rPr>
              <a:t>氨基酸有两种构型：</a:t>
            </a:r>
            <a:r>
              <a:rPr lang="en-US" altLang="zh-CN" sz="2000" dirty="0">
                <a:solidFill>
                  <a:srgbClr val="A50021"/>
                </a:solidFill>
                <a:ea typeface="黑体" pitchFamily="2" charset="-122"/>
              </a:rPr>
              <a:t>D</a:t>
            </a: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构型</a:t>
            </a:r>
            <a:r>
              <a:rPr lang="zh-CN" altLang="en-US" sz="2000" dirty="0">
                <a:ea typeface="黑体" pitchFamily="2" charset="-122"/>
              </a:rPr>
              <a:t>和</a:t>
            </a:r>
            <a:r>
              <a:rPr lang="en-US" altLang="zh-CN" sz="2000" dirty="0">
                <a:solidFill>
                  <a:srgbClr val="A50021"/>
                </a:solidFill>
                <a:ea typeface="黑体" pitchFamily="2" charset="-122"/>
              </a:rPr>
              <a:t>L</a:t>
            </a: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构型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ea typeface="黑体" pitchFamily="2" charset="-122"/>
              </a:rPr>
              <a:t>氨基酸的构型是与甘油醛相比较而决定的。</a:t>
            </a:r>
          </a:p>
          <a:p>
            <a:pPr lvl="1">
              <a:lnSpc>
                <a:spcPct val="120000"/>
              </a:lnSpc>
              <a:spcBef>
                <a:spcPct val="40000"/>
              </a:spcBef>
            </a:pPr>
            <a:r>
              <a:rPr lang="zh-CN" altLang="en-US" sz="1800" dirty="0">
                <a:ea typeface="黑体" pitchFamily="2" charset="-122"/>
              </a:rPr>
              <a:t>凡是与</a:t>
            </a:r>
            <a:r>
              <a:rPr lang="en-US" altLang="zh-CN" sz="1800" dirty="0">
                <a:ea typeface="黑体" pitchFamily="2" charset="-122"/>
              </a:rPr>
              <a:t>L-</a:t>
            </a:r>
            <a:r>
              <a:rPr lang="zh-CN" altLang="en-US" sz="1800" dirty="0">
                <a:ea typeface="黑体" pitchFamily="2" charset="-122"/>
              </a:rPr>
              <a:t>甘油醛构型相同的，就定义为</a:t>
            </a:r>
            <a:r>
              <a:rPr lang="en-US" altLang="zh-CN" sz="1800" dirty="0">
                <a:ea typeface="黑体" pitchFamily="2" charset="-122"/>
              </a:rPr>
              <a:t>L-</a:t>
            </a:r>
            <a:r>
              <a:rPr lang="zh-CN" altLang="en-US" sz="1800" dirty="0">
                <a:ea typeface="黑体" pitchFamily="2" charset="-122"/>
              </a:rPr>
              <a:t>氨基酸</a:t>
            </a:r>
          </a:p>
          <a:p>
            <a:pPr lvl="1">
              <a:lnSpc>
                <a:spcPct val="120000"/>
              </a:lnSpc>
              <a:spcBef>
                <a:spcPct val="40000"/>
              </a:spcBef>
            </a:pPr>
            <a:r>
              <a:rPr lang="zh-CN" altLang="en-US" sz="1800" dirty="0">
                <a:ea typeface="黑体" pitchFamily="2" charset="-122"/>
              </a:rPr>
              <a:t>反之为</a:t>
            </a:r>
            <a:r>
              <a:rPr lang="en-US" altLang="zh-CN" sz="1800" dirty="0">
                <a:ea typeface="黑体" pitchFamily="2" charset="-122"/>
              </a:rPr>
              <a:t>D-</a:t>
            </a:r>
            <a:r>
              <a:rPr lang="zh-CN" altLang="en-US" sz="1800" dirty="0">
                <a:ea typeface="黑体" pitchFamily="2" charset="-122"/>
              </a:rPr>
              <a:t>氨基酸</a:t>
            </a:r>
            <a:endParaRPr lang="en-US" altLang="zh-CN" sz="1800" dirty="0">
              <a:ea typeface="黑体" pitchFamily="2" charset="-122"/>
            </a:endParaRPr>
          </a:p>
          <a:p>
            <a:pPr lvl="1">
              <a:lnSpc>
                <a:spcPct val="120000"/>
              </a:lnSpc>
              <a:spcBef>
                <a:spcPct val="40000"/>
              </a:spcBef>
            </a:pPr>
            <a:endParaRPr lang="en-US" altLang="zh-CN" sz="1800" dirty="0">
              <a:ea typeface="黑体" pitchFamily="2" charset="-122"/>
            </a:endParaRPr>
          </a:p>
          <a:p>
            <a:pPr lvl="1">
              <a:lnSpc>
                <a:spcPct val="120000"/>
              </a:lnSpc>
              <a:spcBef>
                <a:spcPct val="40000"/>
              </a:spcBef>
            </a:pPr>
            <a:endParaRPr lang="en-US" altLang="zh-CN" sz="1800" dirty="0">
              <a:ea typeface="黑体" pitchFamily="2" charset="-122"/>
            </a:endParaRPr>
          </a:p>
          <a:p>
            <a:pPr lvl="1">
              <a:lnSpc>
                <a:spcPct val="120000"/>
              </a:lnSpc>
              <a:spcBef>
                <a:spcPct val="40000"/>
              </a:spcBef>
            </a:pPr>
            <a:endParaRPr lang="en-US" altLang="zh-CN" sz="1800" dirty="0">
              <a:ea typeface="黑体" pitchFamily="2" charset="-122"/>
            </a:endParaRPr>
          </a:p>
          <a:p>
            <a:pPr marL="342900" lvl="1" indent="-342900">
              <a:lnSpc>
                <a:spcPct val="120000"/>
              </a:lnSpc>
              <a:buFont typeface="Wingdings" pitchFamily="2" charset="2"/>
              <a:buChar char="l"/>
            </a:pPr>
            <a:endParaRPr lang="en-US" altLang="zh-CN" dirty="0">
              <a:ea typeface="黑体" pitchFamily="2" charset="-122"/>
              <a:cs typeface="+mn-cs"/>
            </a:endParaRPr>
          </a:p>
          <a:p>
            <a:pPr marL="342900" lvl="1" indent="-342900">
              <a:lnSpc>
                <a:spcPct val="120000"/>
              </a:lnSpc>
              <a:buFont typeface="Wingdings" pitchFamily="2" charset="2"/>
              <a:buChar char="l"/>
            </a:pPr>
            <a:r>
              <a:rPr lang="zh-CN" altLang="en-US" dirty="0">
                <a:ea typeface="黑体" pitchFamily="2" charset="-122"/>
                <a:cs typeface="+mn-cs"/>
              </a:rPr>
              <a:t>甘氨酸</a:t>
            </a:r>
            <a:r>
              <a:rPr lang="en-US" altLang="zh-CN" dirty="0">
                <a:ea typeface="黑体" pitchFamily="2" charset="-122"/>
                <a:cs typeface="+mn-cs"/>
              </a:rPr>
              <a:t>(</a:t>
            </a:r>
            <a:r>
              <a:rPr lang="en-US" altLang="zh-CN" dirty="0" err="1">
                <a:ea typeface="黑体" pitchFamily="2" charset="-122"/>
                <a:cs typeface="+mn-cs"/>
              </a:rPr>
              <a:t>Gly</a:t>
            </a:r>
            <a:r>
              <a:rPr lang="en-US" altLang="zh-CN" dirty="0">
                <a:ea typeface="黑体" pitchFamily="2" charset="-122"/>
                <a:cs typeface="+mn-cs"/>
              </a:rPr>
              <a:t>)</a:t>
            </a:r>
            <a:r>
              <a:rPr lang="zh-CN" altLang="en-US" dirty="0">
                <a:ea typeface="黑体" pitchFamily="2" charset="-122"/>
                <a:cs typeface="+mn-cs"/>
              </a:rPr>
              <a:t>例外。</a:t>
            </a:r>
            <a:endParaRPr lang="en-US" altLang="zh-CN" dirty="0">
              <a:ea typeface="黑体" pitchFamily="2" charset="-122"/>
              <a:cs typeface="+mn-cs"/>
            </a:endParaRPr>
          </a:p>
          <a:p>
            <a:pPr marL="342900" lvl="1" indent="-342900">
              <a:lnSpc>
                <a:spcPct val="120000"/>
              </a:lnSpc>
              <a:buFont typeface="Wingdings" pitchFamily="2" charset="2"/>
              <a:buChar char="l"/>
            </a:pPr>
            <a:r>
              <a:rPr lang="zh-CN" altLang="en-US" dirty="0">
                <a:ea typeface="黑体" pitchFamily="2" charset="-122"/>
                <a:cs typeface="+mn-cs"/>
              </a:rPr>
              <a:t>蛋白质中所有的氨基酸都是</a:t>
            </a:r>
            <a:r>
              <a:rPr lang="en-US" altLang="zh-CN" dirty="0">
                <a:ea typeface="黑体" pitchFamily="2" charset="-122"/>
                <a:cs typeface="+mn-cs"/>
              </a:rPr>
              <a:t>L</a:t>
            </a:r>
            <a:r>
              <a:rPr lang="zh-CN" altLang="en-US" dirty="0">
                <a:ea typeface="黑体" pitchFamily="2" charset="-122"/>
                <a:cs typeface="+mn-cs"/>
              </a:rPr>
              <a:t>构型，但在某些抗生素、植物和细菌的细胞壁上可见</a:t>
            </a:r>
            <a:r>
              <a:rPr lang="en-US" altLang="zh-CN" dirty="0">
                <a:ea typeface="黑体" pitchFamily="2" charset="-122"/>
                <a:cs typeface="+mn-cs"/>
              </a:rPr>
              <a:t>D</a:t>
            </a:r>
            <a:r>
              <a:rPr lang="zh-CN" altLang="en-US" dirty="0">
                <a:ea typeface="黑体" pitchFamily="2" charset="-122"/>
                <a:cs typeface="+mn-cs"/>
              </a:rPr>
              <a:t>型氨基酸。</a:t>
            </a:r>
          </a:p>
          <a:p>
            <a:pPr lvl="1">
              <a:lnSpc>
                <a:spcPct val="120000"/>
              </a:lnSpc>
              <a:spcBef>
                <a:spcPct val="40000"/>
              </a:spcBef>
            </a:pPr>
            <a:endParaRPr lang="zh-CN" altLang="en-US" sz="1800" dirty="0">
              <a:ea typeface="黑体" pitchFamily="2" charset="-122"/>
            </a:endParaRPr>
          </a:p>
        </p:txBody>
      </p:sp>
      <p:pic>
        <p:nvPicPr>
          <p:cNvPr id="140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471503"/>
            <a:ext cx="3352800" cy="1938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381000" y="3429000"/>
          <a:ext cx="5029200" cy="2023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297400" imgH="1985040" progId="">
                  <p:embed/>
                </p:oleObj>
              </mc:Choice>
              <mc:Fallback>
                <p:oleObj r:id="rId3" imgW="5297400" imgH="1985040" progId="">
                  <p:embed/>
                  <p:pic>
                    <p:nvPicPr>
                      <p:cNvPr id="1689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429000"/>
                        <a:ext cx="5029200" cy="2023847"/>
                      </a:xfrm>
                      <a:prstGeom prst="rect">
                        <a:avLst/>
                      </a:prstGeom>
                      <a:solidFill>
                        <a:srgbClr val="CCFF33"/>
                      </a:solidFill>
                      <a:ln w="9525">
                        <a:solidFill>
                          <a:srgbClr val="00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371600" y="515151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Ser</a:t>
            </a:r>
            <a:endParaRPr lang="zh-CN" altLang="en-US" sz="1400" dirty="0"/>
          </a:p>
        </p:txBody>
      </p:sp>
      <p:sp>
        <p:nvSpPr>
          <p:cNvPr id="8" name="文本框 7"/>
          <p:cNvSpPr txBox="1"/>
          <p:nvPr/>
        </p:nvSpPr>
        <p:spPr>
          <a:xfrm>
            <a:off x="7025640" y="5102565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Ala</a:t>
            </a:r>
            <a:endParaRPr lang="zh-CN" altLang="en-US" sz="1400" dirty="0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氨基酸的分类标准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SzPct val="80000"/>
              <a:buFontTx/>
              <a:buBlip>
                <a:blip r:embed="rId2"/>
              </a:buBlip>
            </a:pPr>
            <a:r>
              <a:rPr lang="zh-CN" altLang="en-US" sz="2000" dirty="0">
                <a:ea typeface="黑体" pitchFamily="2" charset="-122"/>
              </a:rPr>
              <a:t>根据氨基酸</a:t>
            </a:r>
            <a:r>
              <a:rPr lang="en-US" altLang="zh-CN" sz="2000" dirty="0">
                <a:ea typeface="黑体" pitchFamily="2" charset="-122"/>
              </a:rPr>
              <a:t>R</a:t>
            </a:r>
            <a:r>
              <a:rPr lang="zh-CN" altLang="en-US" sz="2000" dirty="0">
                <a:ea typeface="黑体" pitchFamily="2" charset="-122"/>
              </a:rPr>
              <a:t>基团极性分类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2"/>
              </a:buBlip>
            </a:pPr>
            <a:r>
              <a:rPr lang="zh-CN" altLang="en-US" sz="2000" dirty="0">
                <a:ea typeface="黑体" pitchFamily="2" charset="-122"/>
              </a:rPr>
              <a:t>根据侧链基团的化学结构分类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2"/>
              </a:buBlip>
            </a:pPr>
            <a:r>
              <a:rPr lang="zh-CN" altLang="en-US" sz="2000" dirty="0">
                <a:ea typeface="黑体" pitchFamily="2" charset="-122"/>
              </a:rPr>
              <a:t>根据生物体的需要分类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2"/>
              </a:buBlip>
            </a:pPr>
            <a:r>
              <a:rPr lang="zh-CN" altLang="en-US" sz="2000" dirty="0">
                <a:ea typeface="黑体" pitchFamily="2" charset="-122"/>
              </a:rPr>
              <a:t>非编码氨基酸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2"/>
              </a:buBlip>
            </a:pPr>
            <a:r>
              <a:rPr lang="zh-CN" altLang="en-US" sz="2000" dirty="0">
                <a:ea typeface="黑体" pitchFamily="2" charset="-122"/>
              </a:rPr>
              <a:t>非蛋白氨基酸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 dirty="0"/>
              <a:t>氨基酸的分类</a:t>
            </a:r>
            <a:endParaRPr lang="en-US" altLang="zh-CN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827088" y="1752600"/>
            <a:ext cx="7859712" cy="4556125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400" dirty="0">
                <a:solidFill>
                  <a:srgbClr val="A50021"/>
                </a:solidFill>
                <a:ea typeface="黑体" pitchFamily="2" charset="-122"/>
              </a:rPr>
              <a:t>根据氨基酸</a:t>
            </a:r>
            <a:r>
              <a:rPr lang="en-US" altLang="zh-CN" sz="2400" dirty="0">
                <a:solidFill>
                  <a:srgbClr val="A50021"/>
                </a:solidFill>
                <a:ea typeface="黑体" pitchFamily="2" charset="-122"/>
              </a:rPr>
              <a:t>R</a:t>
            </a:r>
            <a:r>
              <a:rPr lang="zh-CN" altLang="en-US" sz="2400" dirty="0">
                <a:solidFill>
                  <a:srgbClr val="A50021"/>
                </a:solidFill>
                <a:ea typeface="黑体" pitchFamily="2" charset="-122"/>
              </a:rPr>
              <a:t>基侧链的极性</a:t>
            </a:r>
            <a:r>
              <a:rPr lang="zh-CN" altLang="en-US" sz="2400" dirty="0">
                <a:ea typeface="黑体" pitchFamily="2" charset="-122"/>
              </a:rPr>
              <a:t>，可将氨基酸分为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152400" y="2667000"/>
            <a:ext cx="4451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66"/>
                </a:solidFill>
                <a:latin typeface="黑体" pitchFamily="2" charset="-122"/>
                <a:ea typeface="黑体" pitchFamily="2" charset="-122"/>
              </a:rPr>
              <a:t>疏水性氨基酸（非极性氨基酸）</a:t>
            </a: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152400" y="3352800"/>
            <a:ext cx="414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66"/>
                </a:solidFill>
                <a:latin typeface="黑体" pitchFamily="2" charset="-122"/>
                <a:ea typeface="黑体" pitchFamily="2" charset="-122"/>
              </a:rPr>
              <a:t>亲水性氨基酸（极性氨基酸）</a:t>
            </a: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1600200" y="4038600"/>
            <a:ext cx="272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zh-CN" altLang="en-US" sz="2000">
                <a:solidFill>
                  <a:srgbClr val="006600"/>
                </a:solidFill>
                <a:ea typeface="黑体" pitchFamily="2" charset="-122"/>
              </a:rPr>
              <a:t>不带电荷的极性氨基酸</a:t>
            </a:r>
          </a:p>
        </p:txBody>
      </p:sp>
      <p:sp>
        <p:nvSpPr>
          <p:cNvPr id="34825" name="Rectangle 9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600200" y="4597400"/>
            <a:ext cx="272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zh-CN" altLang="en-US" sz="2000">
                <a:solidFill>
                  <a:srgbClr val="006600"/>
                </a:solidFill>
                <a:ea typeface="黑体" pitchFamily="2" charset="-122"/>
              </a:rPr>
              <a:t>带正电荷的碱性氨基酸</a:t>
            </a:r>
          </a:p>
        </p:txBody>
      </p:sp>
      <p:sp>
        <p:nvSpPr>
          <p:cNvPr id="34826" name="Rectangle 10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600200" y="5130800"/>
            <a:ext cx="272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zh-CN" altLang="en-US" sz="2000">
                <a:solidFill>
                  <a:srgbClr val="006600"/>
                </a:solidFill>
                <a:ea typeface="黑体" pitchFamily="2" charset="-122"/>
              </a:rPr>
              <a:t>带负电荷的酸性氨基酸</a:t>
            </a:r>
          </a:p>
        </p:txBody>
      </p:sp>
      <p:sp>
        <p:nvSpPr>
          <p:cNvPr id="34829" name="AutoShape 13"/>
          <p:cNvSpPr>
            <a:spLocks noChangeArrowheads="1"/>
          </p:cNvSpPr>
          <p:nvPr/>
        </p:nvSpPr>
        <p:spPr bwMode="auto">
          <a:xfrm>
            <a:off x="5509815" y="2095500"/>
            <a:ext cx="3602832" cy="1295400"/>
          </a:xfrm>
          <a:prstGeom prst="cloudCallout">
            <a:avLst>
              <a:gd name="adj1" fmla="val -74497"/>
              <a:gd name="adj2" fmla="val 1504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 defTabSz="1080000"/>
            <a:r>
              <a:rPr lang="en-US" altLang="zh-CN" sz="1600" b="1" dirty="0">
                <a:solidFill>
                  <a:srgbClr val="CC0000"/>
                </a:solidFill>
                <a:ea typeface="宋体" charset="-122"/>
              </a:rPr>
              <a:t>Ala</a:t>
            </a:r>
            <a:r>
              <a:rPr lang="zh-CN" altLang="en-US" sz="1600" b="1" dirty="0">
                <a:solidFill>
                  <a:srgbClr val="002060"/>
                </a:solidFill>
                <a:ea typeface="宋体" charset="-122"/>
              </a:rPr>
              <a:t>丙</a:t>
            </a:r>
            <a:r>
              <a:rPr lang="en-US" altLang="zh-CN" sz="1600" b="1" dirty="0">
                <a:solidFill>
                  <a:srgbClr val="CC0000"/>
                </a:solidFill>
                <a:ea typeface="宋体" charset="-122"/>
              </a:rPr>
              <a:t>  Val</a:t>
            </a:r>
            <a:r>
              <a:rPr lang="zh-CN" altLang="en-US" sz="1600" b="1" dirty="0">
                <a:solidFill>
                  <a:srgbClr val="002060"/>
                </a:solidFill>
                <a:ea typeface="宋体" charset="-122"/>
              </a:rPr>
              <a:t>缬</a:t>
            </a:r>
            <a:r>
              <a:rPr lang="en-US" altLang="zh-CN" sz="1600" b="1" dirty="0">
                <a:solidFill>
                  <a:srgbClr val="CC0000"/>
                </a:solidFill>
                <a:ea typeface="宋体" charset="-122"/>
              </a:rPr>
              <a:t>  Ile</a:t>
            </a:r>
            <a:r>
              <a:rPr lang="zh-CN" altLang="en-US" sz="1600" b="1" dirty="0">
                <a:solidFill>
                  <a:srgbClr val="002060"/>
                </a:solidFill>
                <a:ea typeface="宋体" charset="-122"/>
              </a:rPr>
              <a:t>异亮</a:t>
            </a:r>
            <a:endParaRPr lang="en-US" altLang="zh-CN" sz="1600" b="1" dirty="0">
              <a:solidFill>
                <a:srgbClr val="002060"/>
              </a:solidFill>
              <a:ea typeface="宋体" charset="-122"/>
            </a:endParaRPr>
          </a:p>
          <a:p>
            <a:pPr algn="ctr" defTabSz="1080000"/>
            <a:r>
              <a:rPr lang="en-US" altLang="zh-CN" sz="1600" b="1" dirty="0" err="1">
                <a:solidFill>
                  <a:srgbClr val="CC0000"/>
                </a:solidFill>
                <a:ea typeface="宋体" charset="-122"/>
              </a:rPr>
              <a:t>Leu</a:t>
            </a:r>
            <a:r>
              <a:rPr lang="zh-CN" altLang="en-US" sz="1600" b="1" dirty="0">
                <a:solidFill>
                  <a:srgbClr val="002060"/>
                </a:solidFill>
                <a:ea typeface="宋体" charset="-122"/>
              </a:rPr>
              <a:t>亮</a:t>
            </a:r>
            <a:r>
              <a:rPr lang="en-US" altLang="zh-CN" sz="1600" b="1" dirty="0">
                <a:solidFill>
                  <a:srgbClr val="CC0000"/>
                </a:solidFill>
                <a:ea typeface="宋体" charset="-122"/>
              </a:rPr>
              <a:t>  Pro</a:t>
            </a:r>
            <a:r>
              <a:rPr lang="zh-CN" altLang="en-US" sz="1600" b="1" dirty="0">
                <a:solidFill>
                  <a:srgbClr val="002060"/>
                </a:solidFill>
                <a:ea typeface="宋体" charset="-122"/>
              </a:rPr>
              <a:t>脯</a:t>
            </a:r>
            <a:r>
              <a:rPr lang="en-US" altLang="zh-CN" sz="1600" b="1" dirty="0">
                <a:solidFill>
                  <a:srgbClr val="CC0000"/>
                </a:solidFill>
                <a:ea typeface="宋体" charset="-122"/>
              </a:rPr>
              <a:t>  Met</a:t>
            </a:r>
            <a:r>
              <a:rPr lang="zh-CN" altLang="en-US" sz="1600" b="1" dirty="0">
                <a:solidFill>
                  <a:srgbClr val="002060"/>
                </a:solidFill>
                <a:ea typeface="宋体" charset="-122"/>
              </a:rPr>
              <a:t>甲硫</a:t>
            </a:r>
            <a:r>
              <a:rPr lang="en-US" altLang="zh-CN" sz="1600" b="1" dirty="0">
                <a:solidFill>
                  <a:srgbClr val="CC0000"/>
                </a:solidFill>
                <a:ea typeface="宋体" charset="-122"/>
              </a:rPr>
              <a:t> </a:t>
            </a:r>
          </a:p>
          <a:p>
            <a:pPr algn="ctr" defTabSz="1080000"/>
            <a:r>
              <a:rPr lang="en-US" altLang="zh-CN" sz="1600" b="1" dirty="0">
                <a:solidFill>
                  <a:srgbClr val="CC0000"/>
                </a:solidFill>
                <a:ea typeface="宋体" charset="-122"/>
              </a:rPr>
              <a:t> </a:t>
            </a:r>
            <a:r>
              <a:rPr lang="en-US" altLang="zh-CN" sz="1600" b="1" dirty="0" err="1">
                <a:solidFill>
                  <a:srgbClr val="CC0000"/>
                </a:solidFill>
                <a:ea typeface="宋体" charset="-122"/>
              </a:rPr>
              <a:t>Phe</a:t>
            </a:r>
            <a:r>
              <a:rPr lang="zh-CN" altLang="en-US" sz="1600" b="1" dirty="0">
                <a:solidFill>
                  <a:srgbClr val="002060"/>
                </a:solidFill>
                <a:ea typeface="宋体" charset="-122"/>
              </a:rPr>
              <a:t>苯丙</a:t>
            </a:r>
            <a:r>
              <a:rPr lang="en-US" altLang="zh-CN" sz="1600" b="1" dirty="0">
                <a:solidFill>
                  <a:srgbClr val="CC0000"/>
                </a:solidFill>
                <a:ea typeface="宋体" charset="-122"/>
              </a:rPr>
              <a:t>  </a:t>
            </a:r>
            <a:r>
              <a:rPr lang="en-US" altLang="zh-CN" sz="1600" b="1" dirty="0" err="1">
                <a:solidFill>
                  <a:srgbClr val="CC0000"/>
                </a:solidFill>
                <a:ea typeface="宋体" charset="-122"/>
              </a:rPr>
              <a:t>Trp</a:t>
            </a:r>
            <a:r>
              <a:rPr lang="zh-CN" altLang="en-US" sz="1600" b="1" dirty="0">
                <a:solidFill>
                  <a:srgbClr val="002060"/>
                </a:solidFill>
                <a:ea typeface="宋体" charset="-122"/>
              </a:rPr>
              <a:t>色</a:t>
            </a:r>
          </a:p>
        </p:txBody>
      </p:sp>
      <p:sp>
        <p:nvSpPr>
          <p:cNvPr id="34831" name="AutoShape 15"/>
          <p:cNvSpPr>
            <a:spLocks noChangeArrowheads="1"/>
          </p:cNvSpPr>
          <p:nvPr/>
        </p:nvSpPr>
        <p:spPr bwMode="auto">
          <a:xfrm>
            <a:off x="5638800" y="3429000"/>
            <a:ext cx="3344862" cy="1295400"/>
          </a:xfrm>
          <a:prstGeom prst="cloudCallout">
            <a:avLst>
              <a:gd name="adj1" fmla="val -102779"/>
              <a:gd name="adj2" fmla="val 13481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 defTabSz="1033463"/>
            <a:r>
              <a:rPr lang="en-US" altLang="zh-CN" sz="1600" b="1" dirty="0" err="1">
                <a:solidFill>
                  <a:srgbClr val="CC0000"/>
                </a:solidFill>
                <a:ea typeface="宋体" charset="-122"/>
              </a:rPr>
              <a:t>Ser</a:t>
            </a:r>
            <a:r>
              <a:rPr lang="zh-CN" altLang="en-US" sz="1600" b="1" dirty="0">
                <a:solidFill>
                  <a:srgbClr val="002060"/>
                </a:solidFill>
                <a:ea typeface="宋体" charset="-122"/>
              </a:rPr>
              <a:t>丝</a:t>
            </a:r>
            <a:r>
              <a:rPr lang="en-US" altLang="zh-CN" sz="1600" b="1" dirty="0">
                <a:solidFill>
                  <a:srgbClr val="CC0000"/>
                </a:solidFill>
                <a:ea typeface="宋体" charset="-122"/>
              </a:rPr>
              <a:t>  </a:t>
            </a:r>
            <a:r>
              <a:rPr lang="en-US" altLang="zh-CN" sz="1600" b="1" dirty="0" err="1">
                <a:solidFill>
                  <a:srgbClr val="CC0000"/>
                </a:solidFill>
                <a:ea typeface="宋体" charset="-122"/>
              </a:rPr>
              <a:t>Thr</a:t>
            </a:r>
            <a:r>
              <a:rPr lang="zh-CN" altLang="en-US" sz="1600" b="1" dirty="0">
                <a:solidFill>
                  <a:srgbClr val="002060"/>
                </a:solidFill>
                <a:ea typeface="宋体" charset="-122"/>
              </a:rPr>
              <a:t>苏</a:t>
            </a:r>
            <a:r>
              <a:rPr lang="en-US" altLang="zh-CN" sz="1600" b="1" dirty="0">
                <a:solidFill>
                  <a:srgbClr val="CC0000"/>
                </a:solidFill>
                <a:ea typeface="宋体" charset="-122"/>
              </a:rPr>
              <a:t>  Tyr</a:t>
            </a:r>
            <a:r>
              <a:rPr lang="zh-CN" altLang="en-US" sz="1600" b="1" dirty="0">
                <a:solidFill>
                  <a:srgbClr val="002060"/>
                </a:solidFill>
                <a:ea typeface="宋体" charset="-122"/>
              </a:rPr>
              <a:t>酪</a:t>
            </a:r>
            <a:r>
              <a:rPr lang="en-US" altLang="zh-CN" sz="1600" b="1" dirty="0">
                <a:solidFill>
                  <a:srgbClr val="CC0000"/>
                </a:solidFill>
                <a:ea typeface="宋体" charset="-122"/>
              </a:rPr>
              <a:t> </a:t>
            </a:r>
            <a:r>
              <a:rPr lang="en-US" altLang="zh-CN" sz="1600" b="1" dirty="0" err="1">
                <a:solidFill>
                  <a:srgbClr val="CC0000"/>
                </a:solidFill>
                <a:ea typeface="宋体" charset="-122"/>
              </a:rPr>
              <a:t>Asn</a:t>
            </a:r>
            <a:r>
              <a:rPr lang="zh-CN" altLang="en-US" sz="1600" b="1" dirty="0">
                <a:solidFill>
                  <a:srgbClr val="002060"/>
                </a:solidFill>
                <a:ea typeface="宋体" charset="-122"/>
              </a:rPr>
              <a:t>天冬酰胺</a:t>
            </a:r>
            <a:r>
              <a:rPr lang="en-US" altLang="zh-CN" sz="1600" b="1" dirty="0">
                <a:solidFill>
                  <a:srgbClr val="CC0000"/>
                </a:solidFill>
                <a:ea typeface="宋体" charset="-122"/>
              </a:rPr>
              <a:t>  </a:t>
            </a:r>
          </a:p>
          <a:p>
            <a:pPr algn="ctr" defTabSz="1033463"/>
            <a:r>
              <a:rPr lang="en-US" altLang="zh-CN" sz="1600" b="1" dirty="0" err="1">
                <a:solidFill>
                  <a:srgbClr val="CC0000"/>
                </a:solidFill>
                <a:ea typeface="宋体" charset="-122"/>
              </a:rPr>
              <a:t>Gln</a:t>
            </a:r>
            <a:r>
              <a:rPr lang="zh-CN" altLang="en-US" sz="1600" b="1" dirty="0">
                <a:solidFill>
                  <a:srgbClr val="002060"/>
                </a:solidFill>
                <a:ea typeface="宋体" charset="-122"/>
              </a:rPr>
              <a:t>谷氨酰胺</a:t>
            </a:r>
            <a:r>
              <a:rPr lang="en-US" altLang="zh-CN" sz="1600" b="1" dirty="0">
                <a:solidFill>
                  <a:srgbClr val="CC0000"/>
                </a:solidFill>
                <a:ea typeface="宋体" charset="-122"/>
              </a:rPr>
              <a:t> </a:t>
            </a:r>
            <a:r>
              <a:rPr lang="en-US" altLang="zh-CN" sz="1600" b="1" dirty="0" err="1">
                <a:solidFill>
                  <a:srgbClr val="CC0000"/>
                </a:solidFill>
                <a:ea typeface="宋体" charset="-122"/>
              </a:rPr>
              <a:t>Cys</a:t>
            </a:r>
            <a:r>
              <a:rPr lang="zh-CN" altLang="en-US" sz="1600" b="1" dirty="0">
                <a:solidFill>
                  <a:srgbClr val="002060"/>
                </a:solidFill>
                <a:ea typeface="宋体" charset="-122"/>
              </a:rPr>
              <a:t>半胱</a:t>
            </a:r>
            <a:endParaRPr lang="en-US" altLang="zh-CN" sz="1600" b="1" dirty="0">
              <a:solidFill>
                <a:srgbClr val="002060"/>
              </a:solidFill>
              <a:ea typeface="宋体" charset="-122"/>
            </a:endParaRPr>
          </a:p>
          <a:p>
            <a:pPr algn="ctr"/>
            <a:r>
              <a:rPr lang="en-US" altLang="zh-CN" sz="1600" b="1" dirty="0" err="1">
                <a:solidFill>
                  <a:srgbClr val="CC0000"/>
                </a:solidFill>
                <a:ea typeface="宋体" charset="-122"/>
              </a:rPr>
              <a:t>Gly</a:t>
            </a:r>
            <a:r>
              <a:rPr lang="zh-CN" altLang="en-US" sz="1600" b="1" dirty="0">
                <a:solidFill>
                  <a:srgbClr val="002060"/>
                </a:solidFill>
                <a:ea typeface="宋体" charset="-122"/>
              </a:rPr>
              <a:t>甘</a:t>
            </a:r>
          </a:p>
        </p:txBody>
      </p:sp>
      <p:sp>
        <p:nvSpPr>
          <p:cNvPr id="34832" name="AutoShape 16"/>
          <p:cNvSpPr>
            <a:spLocks noChangeArrowheads="1"/>
          </p:cNvSpPr>
          <p:nvPr/>
        </p:nvSpPr>
        <p:spPr bwMode="auto">
          <a:xfrm>
            <a:off x="5486400" y="4724400"/>
            <a:ext cx="2133600" cy="838200"/>
          </a:xfrm>
          <a:prstGeom prst="cloudCallout">
            <a:avLst>
              <a:gd name="adj1" fmla="val -119792"/>
              <a:gd name="adj2" fmla="val -3219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CN" sz="1600" b="1" dirty="0">
                <a:solidFill>
                  <a:srgbClr val="CC0000"/>
                </a:solidFill>
                <a:ea typeface="宋体" charset="-122"/>
              </a:rPr>
              <a:t>Lys</a:t>
            </a:r>
            <a:r>
              <a:rPr lang="zh-CN" altLang="en-US" sz="1600" b="1" dirty="0">
                <a:solidFill>
                  <a:srgbClr val="002060"/>
                </a:solidFill>
                <a:ea typeface="宋体" charset="-122"/>
              </a:rPr>
              <a:t>赖</a:t>
            </a:r>
            <a:r>
              <a:rPr lang="en-US" altLang="zh-CN" sz="1600" b="1" dirty="0">
                <a:solidFill>
                  <a:srgbClr val="002060"/>
                </a:solidFill>
                <a:ea typeface="宋体" charset="-122"/>
              </a:rPr>
              <a:t> </a:t>
            </a:r>
            <a:r>
              <a:rPr lang="en-US" altLang="zh-CN" sz="1600" b="1" dirty="0">
                <a:solidFill>
                  <a:srgbClr val="CC0000"/>
                </a:solidFill>
                <a:ea typeface="宋体" charset="-122"/>
              </a:rPr>
              <a:t> </a:t>
            </a:r>
            <a:r>
              <a:rPr lang="en-US" altLang="zh-CN" sz="1600" b="1" dirty="0" err="1">
                <a:solidFill>
                  <a:srgbClr val="CC0000"/>
                </a:solidFill>
                <a:ea typeface="宋体" charset="-122"/>
              </a:rPr>
              <a:t>Arg</a:t>
            </a:r>
            <a:r>
              <a:rPr lang="zh-CN" altLang="en-US" sz="1600" b="1" dirty="0">
                <a:solidFill>
                  <a:srgbClr val="002060"/>
                </a:solidFill>
                <a:ea typeface="宋体" charset="-122"/>
              </a:rPr>
              <a:t>精</a:t>
            </a:r>
            <a:r>
              <a:rPr lang="en-US" altLang="zh-CN" sz="1600" b="1" dirty="0">
                <a:solidFill>
                  <a:srgbClr val="CC0000"/>
                </a:solidFill>
                <a:ea typeface="宋体" charset="-122"/>
              </a:rPr>
              <a:t> </a:t>
            </a:r>
          </a:p>
          <a:p>
            <a:pPr algn="ctr"/>
            <a:r>
              <a:rPr lang="en-US" altLang="zh-CN" sz="1600" b="1" dirty="0">
                <a:solidFill>
                  <a:srgbClr val="CC0000"/>
                </a:solidFill>
                <a:ea typeface="宋体" charset="-122"/>
              </a:rPr>
              <a:t>His</a:t>
            </a:r>
            <a:r>
              <a:rPr lang="zh-CN" altLang="en-US" sz="1600" b="1" dirty="0">
                <a:solidFill>
                  <a:srgbClr val="002060"/>
                </a:solidFill>
                <a:ea typeface="宋体" charset="-122"/>
              </a:rPr>
              <a:t>组</a:t>
            </a:r>
          </a:p>
        </p:txBody>
      </p:sp>
      <p:sp>
        <p:nvSpPr>
          <p:cNvPr id="34833" name="AutoShape 17"/>
          <p:cNvSpPr>
            <a:spLocks noChangeArrowheads="1"/>
          </p:cNvSpPr>
          <p:nvPr/>
        </p:nvSpPr>
        <p:spPr bwMode="auto">
          <a:xfrm>
            <a:off x="4800600" y="5715000"/>
            <a:ext cx="1752600" cy="838200"/>
          </a:xfrm>
          <a:prstGeom prst="cloudCallout">
            <a:avLst>
              <a:gd name="adj1" fmla="val -79829"/>
              <a:gd name="adj2" fmla="val -9869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CN" sz="1600" b="1" dirty="0">
                <a:solidFill>
                  <a:srgbClr val="CC0000"/>
                </a:solidFill>
                <a:ea typeface="宋体" charset="-122"/>
              </a:rPr>
              <a:t>Asp</a:t>
            </a:r>
            <a:r>
              <a:rPr lang="zh-CN" altLang="en-US" sz="1600" b="1" dirty="0">
                <a:solidFill>
                  <a:srgbClr val="002060"/>
                </a:solidFill>
                <a:ea typeface="宋体" charset="-122"/>
              </a:rPr>
              <a:t>天冬</a:t>
            </a:r>
            <a:endParaRPr lang="en-US" altLang="zh-CN" sz="1600" b="1" dirty="0">
              <a:solidFill>
                <a:srgbClr val="002060"/>
              </a:solidFill>
              <a:ea typeface="宋体" charset="-122"/>
            </a:endParaRPr>
          </a:p>
          <a:p>
            <a:pPr algn="ctr"/>
            <a:r>
              <a:rPr lang="en-US" altLang="zh-CN" sz="1600" b="1" dirty="0" err="1">
                <a:solidFill>
                  <a:srgbClr val="CC0000"/>
                </a:solidFill>
                <a:ea typeface="宋体" charset="-122"/>
              </a:rPr>
              <a:t>Glu</a:t>
            </a:r>
            <a:r>
              <a:rPr lang="zh-CN" altLang="en-US" sz="1600" b="1" dirty="0">
                <a:solidFill>
                  <a:srgbClr val="002060"/>
                </a:solidFill>
                <a:ea typeface="宋体" charset="-122"/>
              </a:rPr>
              <a:t>谷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2800" dirty="0"/>
              <a:t>非极性氨基酸</a:t>
            </a:r>
            <a:r>
              <a:rPr lang="en-US" altLang="zh-CN" sz="2800" dirty="0"/>
              <a:t>——</a:t>
            </a:r>
            <a:r>
              <a:rPr lang="zh-CN" altLang="en-US" sz="2800" dirty="0"/>
              <a:t>根据</a:t>
            </a:r>
            <a:r>
              <a:rPr lang="en-US" altLang="zh-CN" sz="2800" dirty="0"/>
              <a:t>R</a:t>
            </a:r>
            <a:r>
              <a:rPr lang="zh-CN" altLang="en-US" sz="2800" dirty="0"/>
              <a:t>基侧链的极性</a:t>
            </a:r>
          </a:p>
        </p:txBody>
      </p:sp>
      <p:pic>
        <p:nvPicPr>
          <p:cNvPr id="141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32052"/>
            <a:ext cx="6553200" cy="5486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819400" y="2438400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甘氨酸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429500" y="629730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脯氨酸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81600" y="6297307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甲硫氨酸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71800" y="6297308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色氨酸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497387" y="4378522"/>
            <a:ext cx="911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异亮氨酸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76856" y="4378522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亮氨酸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383780" y="2435423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缬氨酸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070348" y="2438400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丙氨酸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809482" y="4378522"/>
            <a:ext cx="938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苯丙氨酸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/>
              <a:t>极性氨基酸</a:t>
            </a:r>
            <a:r>
              <a:rPr lang="en-US" altLang="zh-CN" sz="3200" dirty="0"/>
              <a:t>——</a:t>
            </a:r>
            <a:r>
              <a:rPr lang="zh-CN" altLang="en-US" sz="3200" dirty="0"/>
              <a:t>根据</a:t>
            </a:r>
            <a:r>
              <a:rPr lang="en-US" altLang="zh-CN" sz="3200" dirty="0"/>
              <a:t>R</a:t>
            </a:r>
            <a:r>
              <a:rPr lang="zh-CN" altLang="en-US" sz="3200" dirty="0"/>
              <a:t>基侧链的极性</a:t>
            </a:r>
          </a:p>
        </p:txBody>
      </p:sp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79" y="2438400"/>
            <a:ext cx="7858125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000" y="1387551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无电荷</a:t>
            </a:r>
            <a:r>
              <a:rPr lang="zh-CN" altLang="en-US" dirty="0">
                <a:solidFill>
                  <a:srgbClr val="003366"/>
                </a:solidFill>
              </a:rPr>
              <a:t>的极性侧链氨基酸：</a:t>
            </a:r>
            <a:endParaRPr lang="en-US" altLang="zh-CN" dirty="0">
              <a:solidFill>
                <a:srgbClr val="003366"/>
              </a:solidFill>
            </a:endParaRPr>
          </a:p>
          <a:p>
            <a:r>
              <a:rPr lang="zh-CN" altLang="en-US" dirty="0">
                <a:solidFill>
                  <a:srgbClr val="003366"/>
                </a:solidFill>
              </a:rPr>
              <a:t>丝氨酸、苏氨酸、酪氨酸、天冬酰胺、谷氨酰胺、半胱氨酸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057400" y="4251423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丝氨酸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643169" y="4251422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苏氨酸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998208" y="4251421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酪氨酸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057400" y="6023907"/>
            <a:ext cx="938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天冬酰胺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652313" y="6023907"/>
            <a:ext cx="938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谷氨酰胺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138541" y="6023906"/>
            <a:ext cx="938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半胱氨酸</a:t>
            </a:r>
          </a:p>
        </p:txBody>
      </p:sp>
    </p:spTree>
    <p:extLst>
      <p:ext uri="{BB962C8B-B14F-4D97-AF65-F5344CB8AC3E}">
        <p14:creationId xmlns:p14="http://schemas.microsoft.com/office/powerpoint/2010/main" val="404011965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4291273"/>
            <a:ext cx="6324599" cy="2566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/>
              <a:t>极性氨基酸</a:t>
            </a:r>
            <a:r>
              <a:rPr lang="en-US" altLang="zh-CN" sz="3200" dirty="0"/>
              <a:t>——</a:t>
            </a:r>
            <a:r>
              <a:rPr lang="zh-CN" altLang="en-US" sz="3200" dirty="0"/>
              <a:t>根据</a:t>
            </a:r>
            <a:r>
              <a:rPr lang="en-US" altLang="zh-CN" sz="3200" dirty="0"/>
              <a:t>R</a:t>
            </a:r>
            <a:r>
              <a:rPr lang="zh-CN" altLang="en-US" sz="3200" dirty="0"/>
              <a:t>基侧链的极性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76400" y="4035623"/>
            <a:ext cx="624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</a:rPr>
              <a:t>碱性</a:t>
            </a:r>
            <a:r>
              <a:rPr lang="zh-CN" altLang="en-US" sz="1400" dirty="0">
                <a:solidFill>
                  <a:srgbClr val="003366"/>
                </a:solidFill>
              </a:rPr>
              <a:t>侧链氨基酸：组氨酸、赖氨酸、精氨酸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371600" y="1905000"/>
            <a:ext cx="6324600" cy="1980275"/>
            <a:chOff x="1371600" y="1905000"/>
            <a:chExt cx="6324600" cy="1980275"/>
          </a:xfrm>
        </p:grpSpPr>
        <p:pic>
          <p:nvPicPr>
            <p:cNvPr id="14438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1905000"/>
              <a:ext cx="6324600" cy="1980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5181600" y="3579168"/>
              <a:ext cx="22098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dirty="0">
                  <a:latin typeface="+mn-lt"/>
                  <a:ea typeface="BatangChe" pitchFamily="49" charset="-127"/>
                </a:rPr>
                <a:t>Glutamic acid</a:t>
              </a:r>
              <a:endParaRPr lang="zh-CN" altLang="en-US" sz="900" b="1" dirty="0">
                <a:latin typeface="+mn-lt"/>
                <a:ea typeface="BatangChe" pitchFamily="49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76400" y="1320225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带电荷</a:t>
            </a:r>
            <a:r>
              <a:rPr lang="zh-CN" altLang="en-US" dirty="0">
                <a:solidFill>
                  <a:srgbClr val="003366"/>
                </a:solidFill>
              </a:rPr>
              <a:t>的极性侧链氨基酸</a:t>
            </a:r>
            <a:endParaRPr lang="en-US" altLang="zh-CN" sz="1400" dirty="0">
              <a:solidFill>
                <a:srgbClr val="003366"/>
              </a:solidFill>
            </a:endParaRPr>
          </a:p>
          <a:p>
            <a:r>
              <a:rPr lang="zh-CN" altLang="en-US" sz="1400" dirty="0">
                <a:solidFill>
                  <a:srgbClr val="C00000"/>
                </a:solidFill>
              </a:rPr>
              <a:t>酸性</a:t>
            </a:r>
            <a:r>
              <a:rPr lang="zh-CN" altLang="en-US" sz="1400" dirty="0">
                <a:solidFill>
                  <a:srgbClr val="003366"/>
                </a:solidFill>
              </a:rPr>
              <a:t>侧链氨基酸：天冬氨酸、谷氨酸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429000" y="3501386"/>
            <a:ext cx="938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天冬氨酸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955729" y="3501385"/>
            <a:ext cx="938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谷氨酸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639568" y="6512087"/>
            <a:ext cx="938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组氨酸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419600" y="6512086"/>
            <a:ext cx="938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赖氨酸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429599" y="6514551"/>
            <a:ext cx="938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精氨酸</a:t>
            </a:r>
          </a:p>
        </p:txBody>
      </p:sp>
    </p:spTree>
    <p:extLst>
      <p:ext uri="{BB962C8B-B14F-4D97-AF65-F5344CB8AC3E}">
        <p14:creationId xmlns:p14="http://schemas.microsoft.com/office/powerpoint/2010/main" val="304413838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dirty="0">
                <a:solidFill>
                  <a:srgbClr val="003366"/>
                </a:solidFill>
                <a:effectLst/>
                <a:ea typeface="黑体" pitchFamily="2" charset="-122"/>
              </a:rPr>
              <a:t>几种特殊氨基酸</a:t>
            </a:r>
            <a:endParaRPr lang="zh-CN" altLang="en-US" dirty="0">
              <a:solidFill>
                <a:srgbClr val="003366"/>
              </a:solidFill>
              <a:effectLst/>
              <a:ea typeface="黑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121859" name="Rectangle 3"/>
          <p:cNvSpPr>
            <a:spLocks noChangeArrowheads="1"/>
          </p:cNvSpPr>
          <p:nvPr/>
        </p:nvSpPr>
        <p:spPr bwMode="auto">
          <a:xfrm>
            <a:off x="533400" y="1981200"/>
            <a:ext cx="7921625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华文中宋" pitchFamily="2" charset="-122"/>
              </a:rPr>
              <a:t>Gly</a:t>
            </a:r>
            <a:r>
              <a:rPr kumimoji="0" lang="zh-C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华文中宋" pitchFamily="2" charset="-122"/>
              </a:rPr>
              <a:t>：无手性碳原子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华文中宋" pitchFamily="2" charset="-122"/>
              </a:rPr>
              <a:t>Pro</a:t>
            </a:r>
            <a:r>
              <a:rPr kumimoji="0" lang="zh-C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华文中宋" pitchFamily="2" charset="-122"/>
              </a:rPr>
              <a:t>：为环状亚氨基酸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华文中宋" pitchFamily="2" charset="-122"/>
              </a:rPr>
              <a:t>Cys</a:t>
            </a:r>
            <a:r>
              <a:rPr kumimoji="0" lang="zh-C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华文中宋" pitchFamily="2" charset="-122"/>
              </a:rPr>
              <a:t>：可形成二硫键</a:t>
            </a:r>
            <a:endParaRPr kumimoji="0" 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121860" name="Object 4"/>
          <p:cNvGraphicFramePr>
            <a:graphicFrameLocks noChangeAspect="1"/>
          </p:cNvGraphicFramePr>
          <p:nvPr/>
        </p:nvGraphicFramePr>
        <p:xfrm>
          <a:off x="539750" y="3733800"/>
          <a:ext cx="8153400" cy="252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218180" imgH="1076960" progId="">
                  <p:embed/>
                </p:oleObj>
              </mc:Choice>
              <mc:Fallback>
                <p:oleObj name="CS ChemDraw Drawing" r:id="rId2" imgW="3218180" imgH="1076960" progId="">
                  <p:embed/>
                  <p:pic>
                    <p:nvPicPr>
                      <p:cNvPr id="1218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733800"/>
                        <a:ext cx="8153400" cy="2522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3785455"/>
      </p:ext>
    </p:extLst>
  </p:cSld>
  <p:clrMapOvr>
    <a:masterClrMapping/>
  </p:clrMapOvr>
  <p:transition>
    <p:strips dir="l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ea typeface="黑体" pitchFamily="49" charset="-122"/>
              </a:rPr>
              <a:t>水的特性</a:t>
            </a:r>
            <a:endParaRPr lang="en-US" altLang="zh-CN" dirty="0">
              <a:solidFill>
                <a:srgbClr val="C00000"/>
              </a:solidFill>
              <a:ea typeface="黑体" pitchFamily="49" charset="-122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zh-CN" altLang="en-US" sz="2000" dirty="0">
                <a:ea typeface="黑体" pitchFamily="49" charset="-122"/>
              </a:rPr>
              <a:t>水是</a:t>
            </a:r>
            <a:r>
              <a:rPr lang="zh-CN" altLang="en-US" sz="2000" dirty="0">
                <a:solidFill>
                  <a:srgbClr val="A50021"/>
                </a:solidFill>
                <a:ea typeface="黑体" pitchFamily="49" charset="-122"/>
              </a:rPr>
              <a:t>极性分子</a:t>
            </a:r>
            <a:r>
              <a:rPr lang="zh-CN" altLang="en-US" sz="2000" dirty="0">
                <a:ea typeface="黑体" pitchFamily="49" charset="-122"/>
              </a:rPr>
              <a:t>，既是氢键的受体，又是氢键的供体。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zh-CN" altLang="en-US" sz="2000" dirty="0">
                <a:ea typeface="黑体" pitchFamily="49" charset="-122"/>
              </a:rPr>
              <a:t>水有高的介电常数</a:t>
            </a:r>
            <a:r>
              <a:rPr lang="en-US" altLang="zh-CN" sz="2000" dirty="0">
                <a:ea typeface="黑体" pitchFamily="49" charset="-122"/>
              </a:rPr>
              <a:t>(80)</a:t>
            </a:r>
            <a:r>
              <a:rPr lang="zh-CN" altLang="en-US" sz="2000" dirty="0">
                <a:ea typeface="黑体" pitchFamily="49" charset="-122"/>
              </a:rPr>
              <a:t>，因此是众多反应物的</a:t>
            </a:r>
            <a:r>
              <a:rPr lang="zh-CN" altLang="en-US" sz="2000" dirty="0">
                <a:solidFill>
                  <a:srgbClr val="C00000"/>
                </a:solidFill>
                <a:ea typeface="黑体" pitchFamily="49" charset="-122"/>
              </a:rPr>
              <a:t>优良溶剂</a:t>
            </a:r>
            <a:r>
              <a:rPr lang="zh-CN" altLang="en-US" sz="2000" dirty="0">
                <a:ea typeface="黑体" pitchFamily="49" charset="-122"/>
              </a:rPr>
              <a:t>。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zh-CN" altLang="en-US" sz="2000" dirty="0">
                <a:ea typeface="黑体" pitchFamily="49" charset="-122"/>
              </a:rPr>
              <a:t>水是</a:t>
            </a:r>
            <a:r>
              <a:rPr lang="zh-CN" altLang="en-US" sz="2000" dirty="0">
                <a:solidFill>
                  <a:srgbClr val="A50021"/>
                </a:solidFill>
                <a:ea typeface="黑体" pitchFamily="49" charset="-122"/>
              </a:rPr>
              <a:t>生命有机体中含量最多</a:t>
            </a:r>
            <a:r>
              <a:rPr lang="zh-CN" altLang="en-US" sz="2000" dirty="0">
                <a:ea typeface="黑体" pitchFamily="49" charset="-122"/>
              </a:rPr>
              <a:t>的物质，一般占体重的</a:t>
            </a:r>
            <a:r>
              <a:rPr lang="en-US" altLang="zh-CN" sz="2000" dirty="0">
                <a:ea typeface="黑体" pitchFamily="49" charset="-122"/>
              </a:rPr>
              <a:t>60%~ 70%</a:t>
            </a:r>
            <a:r>
              <a:rPr lang="zh-CN" altLang="en-US" sz="2000" dirty="0">
                <a:ea typeface="黑体" pitchFamily="49" charset="-122"/>
              </a:rPr>
              <a:t>。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zh-CN" altLang="en-US" sz="2000" dirty="0">
                <a:ea typeface="黑体" pitchFamily="49" charset="-122"/>
              </a:rPr>
              <a:t>几乎所有的生物分子都根据它们对</a:t>
            </a:r>
            <a:r>
              <a:rPr lang="zh-CN" altLang="en-US" sz="2000" dirty="0">
                <a:solidFill>
                  <a:srgbClr val="A50021"/>
                </a:solidFill>
                <a:ea typeface="黑体" pitchFamily="49" charset="-122"/>
              </a:rPr>
              <a:t>周围水的物理性质和化学性质</a:t>
            </a:r>
            <a:r>
              <a:rPr lang="zh-CN" altLang="en-US" sz="2000" dirty="0">
                <a:ea typeface="黑体" pitchFamily="49" charset="-122"/>
              </a:rPr>
              <a:t>的反应，</a:t>
            </a:r>
            <a:r>
              <a:rPr lang="zh-CN" altLang="en-US" sz="2000" dirty="0">
                <a:solidFill>
                  <a:srgbClr val="A50021"/>
                </a:solidFill>
                <a:ea typeface="黑体" pitchFamily="49" charset="-122"/>
              </a:rPr>
              <a:t>决定它们的性状</a:t>
            </a:r>
            <a:r>
              <a:rPr lang="en-US" altLang="zh-CN" sz="2000" dirty="0">
                <a:solidFill>
                  <a:srgbClr val="A50021"/>
                </a:solidFill>
                <a:ea typeface="黑体" pitchFamily="49" charset="-122"/>
              </a:rPr>
              <a:t>(</a:t>
            </a:r>
            <a:r>
              <a:rPr lang="zh-CN" altLang="en-US" sz="2000" dirty="0">
                <a:solidFill>
                  <a:srgbClr val="A50021"/>
                </a:solidFill>
                <a:ea typeface="黑体" pitchFamily="49" charset="-122"/>
              </a:rPr>
              <a:t>从而也决定了它们的功能</a:t>
            </a:r>
            <a:r>
              <a:rPr lang="en-US" altLang="zh-CN" sz="2000" dirty="0">
                <a:solidFill>
                  <a:srgbClr val="A50021"/>
                </a:solidFill>
                <a:ea typeface="黑体" pitchFamily="49" charset="-122"/>
              </a:rPr>
              <a:t>)</a:t>
            </a:r>
            <a:r>
              <a:rPr lang="zh-CN" altLang="en-US" sz="2000" dirty="0">
                <a:ea typeface="黑体" pitchFamily="49" charset="-122"/>
              </a:rPr>
              <a:t>。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zh-CN" altLang="en-US" sz="2000" dirty="0">
                <a:ea typeface="黑体" pitchFamily="49" charset="-122"/>
              </a:rPr>
              <a:t>水</a:t>
            </a:r>
            <a:r>
              <a:rPr lang="zh-CN" altLang="en-US" sz="2000" dirty="0">
                <a:solidFill>
                  <a:srgbClr val="A50021"/>
                </a:solidFill>
                <a:ea typeface="黑体" pitchFamily="49" charset="-122"/>
              </a:rPr>
              <a:t>本身积极参与许多维持生命的化学反应</a:t>
            </a:r>
            <a:r>
              <a:rPr lang="zh-CN" altLang="en-US" sz="2000" dirty="0">
                <a:ea typeface="黑体" pitchFamily="49" charset="-122"/>
              </a:rPr>
              <a:t>。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zh-CN" altLang="en-US" sz="2000" dirty="0">
                <a:ea typeface="黑体" pitchFamily="49" charset="-122"/>
              </a:rPr>
              <a:t>水的</a:t>
            </a:r>
            <a:r>
              <a:rPr lang="zh-CN" altLang="en-US" sz="2000" dirty="0">
                <a:solidFill>
                  <a:srgbClr val="A50021"/>
                </a:solidFill>
                <a:ea typeface="黑体" pitchFamily="49" charset="-122"/>
              </a:rPr>
              <a:t>氧化产生分子氧</a:t>
            </a:r>
            <a:r>
              <a:rPr lang="en-US" altLang="zh-CN" sz="2000" dirty="0">
                <a:solidFill>
                  <a:srgbClr val="A50021"/>
                </a:solidFill>
                <a:ea typeface="黑体" pitchFamily="49" charset="-122"/>
              </a:rPr>
              <a:t>O</a:t>
            </a:r>
            <a:r>
              <a:rPr lang="en-US" altLang="zh-CN" sz="2000" baseline="-25000" dirty="0">
                <a:solidFill>
                  <a:srgbClr val="A50021"/>
                </a:solidFill>
                <a:ea typeface="黑体" pitchFamily="49" charset="-122"/>
              </a:rPr>
              <a:t>2</a:t>
            </a:r>
            <a:r>
              <a:rPr lang="zh-CN" altLang="en-US" sz="2000" dirty="0">
                <a:ea typeface="黑体" pitchFamily="49" charset="-122"/>
              </a:rPr>
              <a:t>，这是光合作用的基本反应。</a:t>
            </a:r>
            <a:endParaRPr lang="en-US" altLang="zh-CN" sz="2000" dirty="0">
              <a:ea typeface="黑体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8612327"/>
      </p:ext>
    </p:extLst>
  </p:cSld>
  <p:clrMapOvr>
    <a:masterClrMapping/>
  </p:clrMapOvr>
  <p:transition>
    <p:strips dir="l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氨基酸的分类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827088" y="1524000"/>
            <a:ext cx="7859712" cy="4319587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400" dirty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根据生物体的需要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，可将氨基酸分为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990600" y="2743200"/>
            <a:ext cx="170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000066"/>
                </a:solidFill>
                <a:latin typeface="黑体" pitchFamily="2" charset="-122"/>
                <a:ea typeface="黑体" pitchFamily="2" charset="-122"/>
              </a:rPr>
              <a:t>必需氨基酸</a:t>
            </a:r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990600" y="3429000"/>
            <a:ext cx="2012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000066"/>
                </a:solidFill>
                <a:latin typeface="黑体" pitchFamily="2" charset="-122"/>
                <a:ea typeface="黑体" pitchFamily="2" charset="-122"/>
              </a:rPr>
              <a:t>半必需氨基酸</a:t>
            </a:r>
          </a:p>
        </p:txBody>
      </p:sp>
      <p:sp>
        <p:nvSpPr>
          <p:cNvPr id="35847" name="Rectangle 7"/>
          <p:cNvSpPr>
            <a:spLocks noChangeArrowheads="1"/>
          </p:cNvSpPr>
          <p:nvPr/>
        </p:nvSpPr>
        <p:spPr bwMode="auto">
          <a:xfrm>
            <a:off x="990600" y="4114800"/>
            <a:ext cx="2012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000066"/>
                </a:solidFill>
                <a:latin typeface="黑体" pitchFamily="2" charset="-122"/>
                <a:ea typeface="黑体" pitchFamily="2" charset="-122"/>
              </a:rPr>
              <a:t>非必需氨基酸</a:t>
            </a:r>
          </a:p>
        </p:txBody>
      </p:sp>
      <p:sp>
        <p:nvSpPr>
          <p:cNvPr id="35848" name="AutoShape 8"/>
          <p:cNvSpPr>
            <a:spLocks noChangeArrowheads="1"/>
          </p:cNvSpPr>
          <p:nvPr/>
        </p:nvSpPr>
        <p:spPr bwMode="auto">
          <a:xfrm>
            <a:off x="3962400" y="2209799"/>
            <a:ext cx="4343400" cy="1395413"/>
          </a:xfrm>
          <a:prstGeom prst="cloudCallout">
            <a:avLst>
              <a:gd name="adj1" fmla="val -85417"/>
              <a:gd name="adj2" fmla="val 9435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CN" b="1" dirty="0">
                <a:solidFill>
                  <a:srgbClr val="CC0000"/>
                </a:solidFill>
                <a:ea typeface="宋体" charset="-122"/>
              </a:rPr>
              <a:t>Lys</a:t>
            </a:r>
            <a:r>
              <a:rPr lang="zh-CN" altLang="en-US" b="1" dirty="0">
                <a:solidFill>
                  <a:srgbClr val="002060"/>
                </a:solidFill>
                <a:ea typeface="宋体" charset="-122"/>
              </a:rPr>
              <a:t>赖</a:t>
            </a:r>
            <a:r>
              <a:rPr lang="zh-CN" altLang="en-US" b="1" dirty="0">
                <a:solidFill>
                  <a:srgbClr val="CC0000"/>
                </a:solidFill>
                <a:ea typeface="宋体" charset="-122"/>
              </a:rPr>
              <a:t>  </a:t>
            </a:r>
            <a:r>
              <a:rPr lang="en-US" altLang="zh-CN" b="1" dirty="0">
                <a:solidFill>
                  <a:srgbClr val="CC0000"/>
                </a:solidFill>
                <a:ea typeface="宋体" charset="-122"/>
              </a:rPr>
              <a:t>Val</a:t>
            </a:r>
            <a:r>
              <a:rPr lang="zh-CN" altLang="en-US" b="1" dirty="0">
                <a:solidFill>
                  <a:srgbClr val="002060"/>
                </a:solidFill>
                <a:ea typeface="宋体" charset="-122"/>
              </a:rPr>
              <a:t>缬</a:t>
            </a:r>
            <a:r>
              <a:rPr lang="en-US" altLang="zh-CN" b="1" dirty="0">
                <a:solidFill>
                  <a:srgbClr val="CC0000"/>
                </a:solidFill>
                <a:ea typeface="宋体" charset="-122"/>
              </a:rPr>
              <a:t>  Ile</a:t>
            </a:r>
            <a:r>
              <a:rPr lang="zh-CN" altLang="en-US" b="1" dirty="0">
                <a:solidFill>
                  <a:srgbClr val="002060"/>
                </a:solidFill>
                <a:ea typeface="宋体" charset="-122"/>
              </a:rPr>
              <a:t>异亮</a:t>
            </a:r>
            <a:r>
              <a:rPr lang="en-US" altLang="zh-CN" b="1" dirty="0">
                <a:solidFill>
                  <a:srgbClr val="CC0000"/>
                </a:solidFill>
                <a:ea typeface="宋体" charset="-122"/>
              </a:rPr>
              <a:t>  </a:t>
            </a:r>
            <a:r>
              <a:rPr lang="en-US" altLang="zh-CN" b="1" dirty="0" err="1">
                <a:solidFill>
                  <a:srgbClr val="CC0000"/>
                </a:solidFill>
                <a:ea typeface="宋体" charset="-122"/>
              </a:rPr>
              <a:t>Leu</a:t>
            </a:r>
            <a:r>
              <a:rPr lang="zh-CN" altLang="en-US" b="1" dirty="0">
                <a:solidFill>
                  <a:srgbClr val="002060"/>
                </a:solidFill>
                <a:ea typeface="宋体" charset="-122"/>
              </a:rPr>
              <a:t>亮</a:t>
            </a:r>
            <a:r>
              <a:rPr lang="en-US" altLang="zh-CN" b="1" dirty="0">
                <a:solidFill>
                  <a:srgbClr val="CC0000"/>
                </a:solidFill>
                <a:ea typeface="宋体" charset="-122"/>
              </a:rPr>
              <a:t>  </a:t>
            </a:r>
            <a:r>
              <a:rPr lang="en-US" altLang="zh-CN" b="1" dirty="0" err="1">
                <a:solidFill>
                  <a:srgbClr val="CC0000"/>
                </a:solidFill>
                <a:ea typeface="宋体" charset="-122"/>
              </a:rPr>
              <a:t>phe</a:t>
            </a:r>
            <a:r>
              <a:rPr lang="zh-CN" altLang="en-US" b="1" dirty="0">
                <a:solidFill>
                  <a:srgbClr val="002060"/>
                </a:solidFill>
                <a:ea typeface="宋体" charset="-122"/>
              </a:rPr>
              <a:t>苯丙</a:t>
            </a:r>
            <a:r>
              <a:rPr lang="en-US" altLang="zh-CN" b="1" dirty="0">
                <a:solidFill>
                  <a:srgbClr val="CC0000"/>
                </a:solidFill>
                <a:ea typeface="宋体" charset="-122"/>
              </a:rPr>
              <a:t>  Met</a:t>
            </a:r>
            <a:r>
              <a:rPr lang="zh-CN" altLang="en-US" b="1" dirty="0">
                <a:solidFill>
                  <a:srgbClr val="002060"/>
                </a:solidFill>
                <a:ea typeface="宋体" charset="-122"/>
              </a:rPr>
              <a:t>甲硫</a:t>
            </a:r>
            <a:r>
              <a:rPr lang="en-US" altLang="zh-CN" b="1" dirty="0">
                <a:solidFill>
                  <a:srgbClr val="CC0000"/>
                </a:solidFill>
                <a:ea typeface="宋体" charset="-122"/>
              </a:rPr>
              <a:t> </a:t>
            </a:r>
            <a:r>
              <a:rPr lang="en-US" altLang="zh-CN" b="1" dirty="0" err="1">
                <a:solidFill>
                  <a:srgbClr val="CC0000"/>
                </a:solidFill>
                <a:ea typeface="宋体" charset="-122"/>
              </a:rPr>
              <a:t>Trp</a:t>
            </a:r>
            <a:r>
              <a:rPr lang="zh-CN" altLang="en-US" b="1" dirty="0">
                <a:solidFill>
                  <a:srgbClr val="002060"/>
                </a:solidFill>
                <a:ea typeface="宋体" charset="-122"/>
              </a:rPr>
              <a:t>色</a:t>
            </a:r>
            <a:r>
              <a:rPr lang="en-US" altLang="zh-CN" b="1" dirty="0">
                <a:solidFill>
                  <a:srgbClr val="CC0000"/>
                </a:solidFill>
                <a:ea typeface="宋体" charset="-122"/>
              </a:rPr>
              <a:t>  </a:t>
            </a:r>
            <a:r>
              <a:rPr lang="en-US" altLang="zh-CN" b="1" dirty="0" err="1">
                <a:solidFill>
                  <a:srgbClr val="CC0000"/>
                </a:solidFill>
                <a:ea typeface="宋体" charset="-122"/>
              </a:rPr>
              <a:t>Thr</a:t>
            </a:r>
            <a:r>
              <a:rPr lang="zh-CN" altLang="en-US" b="1" dirty="0">
                <a:solidFill>
                  <a:srgbClr val="002060"/>
                </a:solidFill>
                <a:ea typeface="宋体" charset="-122"/>
              </a:rPr>
              <a:t>苏</a:t>
            </a:r>
            <a:r>
              <a:rPr lang="en-US" altLang="zh-CN" dirty="0">
                <a:ea typeface="宋体" charset="-122"/>
              </a:rPr>
              <a:t> 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35849" name="AutoShape 9"/>
          <p:cNvSpPr>
            <a:spLocks noChangeArrowheads="1"/>
          </p:cNvSpPr>
          <p:nvPr/>
        </p:nvSpPr>
        <p:spPr bwMode="auto">
          <a:xfrm>
            <a:off x="4038600" y="3810000"/>
            <a:ext cx="2286000" cy="685800"/>
          </a:xfrm>
          <a:prstGeom prst="cloudCallout">
            <a:avLst>
              <a:gd name="adj1" fmla="val -108162"/>
              <a:gd name="adj2" fmla="val -70315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CN" b="1" dirty="0" err="1">
                <a:solidFill>
                  <a:srgbClr val="CC0000"/>
                </a:solidFill>
                <a:ea typeface="宋体" charset="-122"/>
              </a:rPr>
              <a:t>Arg</a:t>
            </a:r>
            <a:r>
              <a:rPr lang="zh-CN" altLang="en-US" b="1" dirty="0">
                <a:solidFill>
                  <a:srgbClr val="002060"/>
                </a:solidFill>
                <a:ea typeface="宋体" charset="-122"/>
              </a:rPr>
              <a:t>精</a:t>
            </a:r>
            <a:r>
              <a:rPr lang="en-US" altLang="zh-CN" b="1" dirty="0">
                <a:solidFill>
                  <a:srgbClr val="CC0000"/>
                </a:solidFill>
                <a:ea typeface="宋体" charset="-122"/>
              </a:rPr>
              <a:t> His</a:t>
            </a:r>
            <a:r>
              <a:rPr lang="zh-CN" altLang="en-US" b="1" dirty="0">
                <a:solidFill>
                  <a:srgbClr val="002060"/>
                </a:solidFill>
                <a:ea typeface="宋体" charset="-122"/>
              </a:rPr>
              <a:t>组</a:t>
            </a:r>
          </a:p>
        </p:txBody>
      </p:sp>
      <p:sp>
        <p:nvSpPr>
          <p:cNvPr id="35850" name="AutoShape 10"/>
          <p:cNvSpPr>
            <a:spLocks noChangeArrowheads="1"/>
          </p:cNvSpPr>
          <p:nvPr/>
        </p:nvSpPr>
        <p:spPr bwMode="auto">
          <a:xfrm>
            <a:off x="3048000" y="4876800"/>
            <a:ext cx="1981200" cy="685800"/>
          </a:xfrm>
          <a:prstGeom prst="cloudCallout">
            <a:avLst>
              <a:gd name="adj1" fmla="val -53606"/>
              <a:gd name="adj2" fmla="val -109722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sz="1600" b="1" dirty="0">
                <a:solidFill>
                  <a:srgbClr val="CC0000"/>
                </a:solidFill>
                <a:ea typeface="黑体" pitchFamily="2" charset="-122"/>
              </a:rPr>
              <a:t>其余氨基酸</a:t>
            </a:r>
            <a:endParaRPr lang="en-US" altLang="zh-CN" sz="16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14400" y="1676400"/>
            <a:ext cx="7859712" cy="43195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必需氨基酸</a:t>
            </a:r>
            <a:r>
              <a:rPr lang="zh-CN" altLang="en-US" dirty="0"/>
              <a:t>指的是人体自身不能合成或合成速度不能满足人体需要，必须从食物中摄取的氨基酸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对成人来讲必需氨基酸共有八种：</a:t>
            </a:r>
            <a:r>
              <a:rPr lang="zh-CN" altLang="en-US" dirty="0">
                <a:solidFill>
                  <a:srgbClr val="C00000"/>
                </a:solidFill>
              </a:rPr>
              <a:t>赖</a:t>
            </a:r>
            <a:r>
              <a:rPr lang="zh-CN" altLang="en-US" dirty="0"/>
              <a:t>氨酸、</a:t>
            </a:r>
            <a:r>
              <a:rPr lang="zh-CN" altLang="en-US" dirty="0">
                <a:solidFill>
                  <a:srgbClr val="C00000"/>
                </a:solidFill>
              </a:rPr>
              <a:t>缬</a:t>
            </a:r>
            <a:r>
              <a:rPr lang="zh-CN" altLang="en-US" dirty="0"/>
              <a:t>氨酸、</a:t>
            </a:r>
            <a:r>
              <a:rPr lang="zh-CN" altLang="en-US" dirty="0">
                <a:solidFill>
                  <a:srgbClr val="C00000"/>
                </a:solidFill>
              </a:rPr>
              <a:t>异</a:t>
            </a:r>
            <a:r>
              <a:rPr lang="zh-CN" altLang="en-US" dirty="0"/>
              <a:t>亮氨酸、</a:t>
            </a:r>
            <a:r>
              <a:rPr lang="zh-CN" altLang="en-US" dirty="0">
                <a:solidFill>
                  <a:srgbClr val="C00000"/>
                </a:solidFill>
              </a:rPr>
              <a:t>亮</a:t>
            </a:r>
            <a:r>
              <a:rPr lang="zh-CN" altLang="en-US" dirty="0"/>
              <a:t>氨酸、</a:t>
            </a:r>
            <a:r>
              <a:rPr lang="zh-CN" altLang="en-US" dirty="0">
                <a:solidFill>
                  <a:srgbClr val="C00000"/>
                </a:solidFill>
              </a:rPr>
              <a:t>苯</a:t>
            </a:r>
            <a:r>
              <a:rPr lang="zh-CN" altLang="en-US" dirty="0"/>
              <a:t>丙氨酸、</a:t>
            </a:r>
            <a:r>
              <a:rPr lang="zh-CN" altLang="en-US" dirty="0">
                <a:solidFill>
                  <a:srgbClr val="C00000"/>
                </a:solidFill>
              </a:rPr>
              <a:t>蛋</a:t>
            </a:r>
            <a:r>
              <a:rPr lang="zh-CN" altLang="en-US" dirty="0"/>
              <a:t>氨酸、</a:t>
            </a:r>
            <a:r>
              <a:rPr lang="zh-CN" altLang="en-US" dirty="0">
                <a:solidFill>
                  <a:srgbClr val="C00000"/>
                </a:solidFill>
              </a:rPr>
              <a:t>色</a:t>
            </a:r>
            <a:r>
              <a:rPr lang="zh-CN" altLang="en-US" dirty="0"/>
              <a:t>氨酸、</a:t>
            </a:r>
            <a:r>
              <a:rPr lang="zh-CN" altLang="en-US" dirty="0">
                <a:solidFill>
                  <a:srgbClr val="C00000"/>
                </a:solidFill>
              </a:rPr>
              <a:t>苏</a:t>
            </a:r>
            <a:r>
              <a:rPr lang="zh-CN" altLang="en-US" dirty="0"/>
              <a:t>氨酸，对婴儿来说，组氨酸也是必需氨基酸。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必需氨基酸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4567343"/>
      </p:ext>
    </p:extLst>
  </p:cSld>
  <p:clrMapOvr>
    <a:masterClrMapping/>
  </p:clrMapOvr>
  <p:transition>
    <p:strips dir="l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14400" y="1752600"/>
            <a:ext cx="7859712" cy="43195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半胱氨酸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C00000"/>
                </a:solidFill>
              </a:rPr>
              <a:t>酪氨酸</a:t>
            </a:r>
            <a:r>
              <a:rPr lang="zh-CN" altLang="en-US" dirty="0"/>
              <a:t>在体内能分别由</a:t>
            </a:r>
            <a:r>
              <a:rPr lang="zh-CN" altLang="en-US" dirty="0">
                <a:hlinkClick r:id="rId2"/>
              </a:rPr>
              <a:t>蛋氨酸</a:t>
            </a:r>
            <a:r>
              <a:rPr lang="zh-CN" altLang="en-US" dirty="0"/>
              <a:t>和</a:t>
            </a:r>
            <a:r>
              <a:rPr lang="zh-CN" altLang="en-US" dirty="0">
                <a:hlinkClick r:id="rId3"/>
              </a:rPr>
              <a:t>苯丙氨酸</a:t>
            </a:r>
            <a:r>
              <a:rPr lang="zh-CN" altLang="en-US" dirty="0"/>
              <a:t>合成，如果膳食中能够直接提供两种氨基酸，则人体对蛋氨酸和苯丙氨酸的需要减少</a:t>
            </a:r>
            <a:r>
              <a:rPr lang="en-US" altLang="zh-CN" dirty="0"/>
              <a:t>30%</a:t>
            </a:r>
            <a:r>
              <a:rPr lang="zh-CN" altLang="en-US" dirty="0"/>
              <a:t>和</a:t>
            </a:r>
            <a:r>
              <a:rPr lang="en-US" altLang="zh-CN" dirty="0"/>
              <a:t>50%</a:t>
            </a:r>
            <a:r>
              <a:rPr lang="zh-CN" altLang="en-US" dirty="0"/>
              <a:t>，所以被称为</a:t>
            </a:r>
            <a:r>
              <a:rPr lang="zh-CN" altLang="en-US" dirty="0">
                <a:hlinkClick r:id="rId4"/>
              </a:rPr>
              <a:t>条件必需氨基酸</a:t>
            </a:r>
            <a:r>
              <a:rPr lang="zh-CN" altLang="en-US" dirty="0"/>
              <a:t>或</a:t>
            </a:r>
            <a:r>
              <a:rPr lang="zh-CN" altLang="en-US" dirty="0">
                <a:hlinkClick r:id="rId5"/>
              </a:rPr>
              <a:t>半必需氨基酸</a:t>
            </a:r>
            <a:r>
              <a:rPr lang="zh-CN" altLang="en-US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另外，人体合成</a:t>
            </a:r>
            <a:r>
              <a:rPr lang="zh-CN" altLang="en-US" dirty="0">
                <a:solidFill>
                  <a:srgbClr val="C00000"/>
                </a:solidFill>
              </a:rPr>
              <a:t>精氨酸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组氨酸</a:t>
            </a:r>
            <a:r>
              <a:rPr lang="zh-CN" altLang="en-US" dirty="0"/>
              <a:t>不多，长期摄入不足或需求增加会导致缺乏，因此需要从食物中摄取一部分，称之为营养必需氨基酸。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半必需氨基酸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810229"/>
      </p:ext>
    </p:extLst>
  </p:cSld>
  <p:clrMapOvr>
    <a:masterClrMapping/>
  </p:clrMapOvr>
  <p:transition>
    <p:strips dir="l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氨基酸的分类</a:t>
            </a:r>
            <a:endParaRPr lang="en-US" altLang="zh-CN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非编码氨基酸</a:t>
            </a:r>
            <a:r>
              <a:rPr lang="zh-CN" altLang="en-US" sz="2000" dirty="0">
                <a:ea typeface="黑体" pitchFamily="2" charset="-122"/>
              </a:rPr>
              <a:t>属于氨基酸的衍生物，也称为</a:t>
            </a: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修饰氨基酸</a:t>
            </a:r>
            <a:r>
              <a:rPr lang="zh-CN" altLang="en-US" sz="2000" dirty="0">
                <a:ea typeface="黑体" pitchFamily="2" charset="-122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ea typeface="黑体" pitchFamily="2" charset="-122"/>
              </a:rPr>
              <a:t>如：胱氨酸、羟赖氨酸、羟脯氨酸等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5029200" y="1066800"/>
            <a:ext cx="2622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006600"/>
                </a:solidFill>
                <a:ea typeface="黑体" pitchFamily="2" charset="-122"/>
              </a:rPr>
              <a:t>——</a:t>
            </a:r>
            <a:r>
              <a:rPr lang="zh-CN" altLang="en-US" sz="2400">
                <a:solidFill>
                  <a:srgbClr val="006600"/>
                </a:solidFill>
                <a:ea typeface="黑体" pitchFamily="2" charset="-122"/>
              </a:rPr>
              <a:t>非编码氨基酸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3432810"/>
            <a:ext cx="4358600" cy="2434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79292" y="3200400"/>
            <a:ext cx="3323688" cy="1211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27957" y="4800600"/>
            <a:ext cx="1826358" cy="1396627"/>
          </a:xfrm>
          <a:prstGeom prst="rect">
            <a:avLst/>
          </a:prstGeom>
          <a:noFill/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氨基酸的分类</a:t>
            </a:r>
            <a:endParaRPr lang="en-US" altLang="zh-CN" dirty="0"/>
          </a:p>
        </p:txBody>
      </p:sp>
      <p:sp>
        <p:nvSpPr>
          <p:cNvPr id="169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CC00FF"/>
              </a:buClr>
              <a:buSzPct val="55000"/>
              <a:buFont typeface="Wingdings" pitchFamily="2" charset="2"/>
              <a:buChar char="n"/>
            </a:pPr>
            <a:r>
              <a:rPr lang="zh-CN" altLang="en-US" sz="2000" dirty="0">
                <a:ea typeface="黑体" pitchFamily="2" charset="-122"/>
              </a:rPr>
              <a:t>不是蛋白质的组成成分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CC00FF"/>
              </a:buClr>
              <a:buSzPct val="55000"/>
              <a:buFont typeface="Wingdings" pitchFamily="2" charset="2"/>
              <a:buChar char="n"/>
            </a:pPr>
            <a:r>
              <a:rPr lang="zh-CN" altLang="en-US" sz="2000" dirty="0">
                <a:ea typeface="黑体" pitchFamily="2" charset="-122"/>
              </a:rPr>
              <a:t>以</a:t>
            </a: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游离</a:t>
            </a:r>
            <a:r>
              <a:rPr lang="zh-CN" altLang="en-US" sz="2000" dirty="0">
                <a:ea typeface="黑体" pitchFamily="2" charset="-122"/>
              </a:rPr>
              <a:t>或</a:t>
            </a: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结合</a:t>
            </a:r>
            <a:r>
              <a:rPr lang="zh-CN" altLang="en-US" sz="2000" dirty="0">
                <a:ea typeface="黑体" pitchFamily="2" charset="-122"/>
              </a:rPr>
              <a:t>的形式存在于生物界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CC00FF"/>
              </a:buClr>
              <a:buSzPct val="55000"/>
              <a:buFont typeface="Wingdings" pitchFamily="2" charset="2"/>
              <a:buChar char="n"/>
            </a:pPr>
            <a:r>
              <a:rPr lang="zh-CN" altLang="en-US" sz="2000" dirty="0">
                <a:ea typeface="黑体" pitchFamily="2" charset="-122"/>
              </a:rPr>
              <a:t>大都是常见氨基酸的衍生物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CC00FF"/>
              </a:buClr>
              <a:buSzPct val="55000"/>
              <a:buFont typeface="Wingdings" pitchFamily="2" charset="2"/>
              <a:buChar char="n"/>
            </a:pPr>
            <a:r>
              <a:rPr lang="zh-CN" altLang="en-US" sz="2000" dirty="0">
                <a:ea typeface="黑体" pitchFamily="2" charset="-122"/>
              </a:rPr>
              <a:t>还有些是</a:t>
            </a:r>
            <a:r>
              <a:rPr lang="en-US" altLang="zh-CN" sz="2000" dirty="0">
                <a:ea typeface="黑体" pitchFamily="2" charset="-122"/>
              </a:rPr>
              <a:t>β-,γ-,δ-, </a:t>
            </a:r>
            <a:r>
              <a:rPr lang="zh-CN" altLang="en-US" sz="2000" dirty="0">
                <a:ea typeface="黑体" pitchFamily="2" charset="-122"/>
              </a:rPr>
              <a:t>和</a:t>
            </a:r>
            <a:r>
              <a:rPr lang="en-US" altLang="zh-CN" sz="2000" dirty="0">
                <a:ea typeface="黑体" pitchFamily="2" charset="-122"/>
              </a:rPr>
              <a:t>D-</a:t>
            </a:r>
            <a:r>
              <a:rPr lang="zh-CN" altLang="en-US" sz="2000" dirty="0">
                <a:ea typeface="黑体" pitchFamily="2" charset="-122"/>
              </a:rPr>
              <a:t>型氨基酸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CC00FF"/>
              </a:buClr>
              <a:buSzPct val="55000"/>
              <a:buFont typeface="Wingdings" pitchFamily="2" charset="2"/>
              <a:buChar char="n"/>
            </a:pPr>
            <a:r>
              <a:rPr lang="zh-CN" altLang="en-US" sz="2000" dirty="0">
                <a:ea typeface="黑体" pitchFamily="2" charset="-122"/>
              </a:rPr>
              <a:t>一些是</a:t>
            </a: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代谢中间产物</a:t>
            </a:r>
            <a:r>
              <a:rPr lang="zh-CN" altLang="en-US" sz="2000" dirty="0">
                <a:ea typeface="黑体" pitchFamily="2" charset="-122"/>
              </a:rPr>
              <a:t>，如瓜氨酸、鸟氨酸；</a:t>
            </a:r>
            <a:r>
              <a:rPr lang="en-US" altLang="zh-CN" sz="2000" dirty="0">
                <a:ea typeface="黑体" pitchFamily="2" charset="-122"/>
              </a:rPr>
              <a:t>γ-</a:t>
            </a:r>
            <a:r>
              <a:rPr lang="zh-CN" altLang="en-US" sz="2000" dirty="0">
                <a:ea typeface="黑体" pitchFamily="2" charset="-122"/>
              </a:rPr>
              <a:t>氨基丁酸等</a:t>
            </a:r>
          </a:p>
        </p:txBody>
      </p:sp>
      <p:sp>
        <p:nvSpPr>
          <p:cNvPr id="169989" name="Rectangle 5"/>
          <p:cNvSpPr>
            <a:spLocks noChangeArrowheads="1"/>
          </p:cNvSpPr>
          <p:nvPr/>
        </p:nvSpPr>
        <p:spPr bwMode="auto">
          <a:xfrm>
            <a:off x="5029200" y="1066800"/>
            <a:ext cx="292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006600"/>
                </a:solidFill>
                <a:ea typeface="黑体" pitchFamily="2" charset="-122"/>
              </a:rPr>
              <a:t>——</a:t>
            </a:r>
            <a:r>
              <a:rPr lang="zh-CN" altLang="en-US" sz="2400">
                <a:solidFill>
                  <a:srgbClr val="006600"/>
                </a:solidFill>
                <a:ea typeface="黑体" pitchFamily="2" charset="-122"/>
              </a:rPr>
              <a:t>非蛋白质氨基酸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氨基酸的理化性质</a:t>
            </a:r>
            <a:endParaRPr lang="en-US" altLang="zh-CN" dirty="0"/>
          </a:p>
        </p:txBody>
      </p:sp>
      <p:pic>
        <p:nvPicPr>
          <p:cNvPr id="146434" name="Picture 2" descr="http://hiphotos.baidu.com/%D1%A7%CE%DE%D6%B9%BE%B3iewwei/pic/item/d6379ace7bcb0a468dd920836b63f6246960af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6325"/>
            <a:ext cx="9144000" cy="534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12" name="Text 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790700" y="1615630"/>
            <a:ext cx="3086100" cy="78483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55600" indent="-355600">
              <a:spcBef>
                <a:spcPct val="50000"/>
              </a:spcBef>
              <a:buSzPct val="90000"/>
              <a:buFont typeface="Wingdings" pitchFamily="2" charset="2"/>
              <a:buChar char="l"/>
            </a:pPr>
            <a:r>
              <a:rPr lang="zh-CN" altLang="en-US" b="1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氨基酸的一般物理性质</a:t>
            </a:r>
            <a:endParaRPr lang="en-US" altLang="zh-CN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</a:endParaRPr>
          </a:p>
          <a:p>
            <a:pPr marL="355600" indent="-355600">
              <a:spcBef>
                <a:spcPct val="50000"/>
              </a:spcBef>
              <a:buSzPct val="90000"/>
              <a:buFont typeface="Wingdings" pitchFamily="2" charset="2"/>
              <a:buChar char="l"/>
            </a:pPr>
            <a:r>
              <a:rPr lang="zh-CN" altLang="en-US" b="1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氨基酸的光吸收性</a:t>
            </a:r>
            <a:endParaRPr lang="en-US" altLang="zh-CN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</a:endParaRPr>
          </a:p>
        </p:txBody>
      </p:sp>
      <p:sp>
        <p:nvSpPr>
          <p:cNvPr id="9" name="Text 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4838700" y="1600200"/>
            <a:ext cx="2933700" cy="78483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55600" indent="-355600">
              <a:spcBef>
                <a:spcPct val="50000"/>
              </a:spcBef>
              <a:buSzPct val="90000"/>
              <a:buFont typeface="Wingdings" pitchFamily="2" charset="2"/>
              <a:buChar char="l"/>
            </a:pPr>
            <a:r>
              <a:rPr lang="zh-CN" altLang="en-US" b="1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氨基酸的酸碱性质</a:t>
            </a:r>
            <a:endParaRPr lang="en-US" altLang="zh-CN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</a:endParaRPr>
          </a:p>
          <a:p>
            <a:pPr marL="355600" indent="-355600">
              <a:spcBef>
                <a:spcPct val="50000"/>
              </a:spcBef>
              <a:buSzPct val="90000"/>
              <a:buFont typeface="Wingdings" pitchFamily="2" charset="2"/>
              <a:buChar char="l"/>
            </a:pPr>
            <a:r>
              <a:rPr lang="zh-CN" altLang="en-US" b="1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氨基酸的化学反应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氨基酸的一般物理性质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CC00FF"/>
              </a:buClr>
              <a:buSzPct val="50000"/>
              <a:buFont typeface="Wingdings" pitchFamily="2" charset="2"/>
              <a:buChar char="u"/>
            </a:pPr>
            <a:r>
              <a:rPr lang="en-US" altLang="zh-CN" sz="2000" dirty="0">
                <a:ea typeface="黑体" pitchFamily="2" charset="-122"/>
              </a:rPr>
              <a:t>α</a:t>
            </a:r>
            <a:r>
              <a:rPr lang="zh-CN" altLang="en-US" sz="2000" dirty="0">
                <a:ea typeface="黑体" pitchFamily="2" charset="-122"/>
              </a:rPr>
              <a:t>氨基酸为</a:t>
            </a: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无色晶体</a:t>
            </a:r>
            <a:r>
              <a:rPr lang="zh-CN" altLang="en-US" sz="2000" dirty="0">
                <a:ea typeface="黑体" pitchFamily="2" charset="-122"/>
              </a:rPr>
              <a:t>，不同氨基酸其晶体形状不相同。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CC00FF"/>
              </a:buClr>
              <a:buSzPct val="50000"/>
              <a:buFont typeface="Wingdings" pitchFamily="2" charset="2"/>
              <a:buChar char="u"/>
            </a:pPr>
            <a:r>
              <a:rPr lang="zh-CN" altLang="en-US" sz="2000" dirty="0">
                <a:ea typeface="黑体" pitchFamily="2" charset="-122"/>
              </a:rPr>
              <a:t>氨基酸</a:t>
            </a: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熔点一般在</a:t>
            </a:r>
            <a:r>
              <a:rPr lang="en-US" altLang="zh-CN" sz="2000" dirty="0">
                <a:solidFill>
                  <a:srgbClr val="A50021"/>
                </a:solidFill>
                <a:ea typeface="黑体" pitchFamily="2" charset="-122"/>
              </a:rPr>
              <a:t>200</a:t>
            </a: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～</a:t>
            </a:r>
            <a:r>
              <a:rPr lang="en-US" altLang="zh-CN" sz="2000" dirty="0">
                <a:solidFill>
                  <a:srgbClr val="A50021"/>
                </a:solidFill>
                <a:ea typeface="黑体" pitchFamily="2" charset="-122"/>
              </a:rPr>
              <a:t>300</a:t>
            </a:r>
            <a:r>
              <a:rPr lang="en-US" altLang="zh-CN" sz="2000" dirty="0">
                <a:solidFill>
                  <a:srgbClr val="A50021"/>
                </a:solidFill>
                <a:latin typeface="宋体" charset="-122"/>
                <a:ea typeface="宋体" charset="-122"/>
              </a:rPr>
              <a:t>℃</a:t>
            </a:r>
            <a:r>
              <a:rPr lang="zh-CN" altLang="en-US" sz="2000" dirty="0">
                <a:ea typeface="黑体" pitchFamily="2" charset="-122"/>
              </a:rPr>
              <a:t>。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CC00FF"/>
              </a:buClr>
              <a:buSzPct val="50000"/>
              <a:buFont typeface="Wingdings" pitchFamily="2" charset="2"/>
              <a:buChar char="u"/>
            </a:pPr>
            <a:r>
              <a:rPr lang="zh-CN" altLang="en-US" sz="2000" dirty="0">
                <a:ea typeface="黑体" pitchFamily="2" charset="-122"/>
              </a:rPr>
              <a:t>氨基酸溶于水，但溶解度各不相同。</a:t>
            </a: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能溶解于稀酸或稀碱中，但不能溶解于有机溶剂中。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CC00FF"/>
              </a:buClr>
              <a:buSzPct val="50000"/>
              <a:buFont typeface="Wingdings" pitchFamily="2" charset="2"/>
              <a:buChar char="u"/>
            </a:pPr>
            <a:r>
              <a:rPr lang="zh-CN" altLang="en-US" sz="2000" dirty="0">
                <a:ea typeface="黑体" pitchFamily="2" charset="-122"/>
              </a:rPr>
              <a:t>各种氨基酸有</a:t>
            </a: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不同的味感</a:t>
            </a:r>
            <a:r>
              <a:rPr lang="zh-CN" altLang="en-US" sz="2000" dirty="0">
                <a:ea typeface="黑体" pitchFamily="2" charset="-122"/>
              </a:rPr>
              <a:t>，如甘氨酸具有甜味，谷氨酸呈酸味，其单钠盐呈鲜味。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CC00FF"/>
              </a:buClr>
              <a:buSzPct val="50000"/>
              <a:buFont typeface="Wingdings" pitchFamily="2" charset="2"/>
              <a:buChar char="u"/>
            </a:pPr>
            <a:r>
              <a:rPr lang="zh-CN" altLang="en-US" sz="2000" dirty="0">
                <a:ea typeface="黑体" pitchFamily="2" charset="-122"/>
              </a:rPr>
              <a:t>除甘氨酸外，每种氨基酸都有</a:t>
            </a:r>
            <a:r>
              <a:rPr lang="zh-CN" altLang="en-US" sz="2000" dirty="0">
                <a:solidFill>
                  <a:srgbClr val="C00000"/>
                </a:solidFill>
                <a:ea typeface="黑体" pitchFamily="2" charset="-122"/>
              </a:rPr>
              <a:t>旋光性</a:t>
            </a:r>
            <a:r>
              <a:rPr lang="zh-CN" altLang="en-US" sz="2000" dirty="0">
                <a:ea typeface="黑体" pitchFamily="2" charset="-122"/>
              </a:rPr>
              <a:t>。</a:t>
            </a:r>
            <a:endParaRPr lang="en-US" altLang="zh-CN" sz="2000" dirty="0">
              <a:ea typeface="黑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氨基酸的酸碱性质</a:t>
            </a:r>
            <a:endParaRPr lang="en-US" altLang="zh-CN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hlink"/>
              </a:buClr>
              <a:buFont typeface="Wingdings" pitchFamily="2" charset="2"/>
              <a:buChar char="Ø"/>
            </a:pPr>
            <a:r>
              <a:rPr lang="zh-CN" altLang="en-US" sz="2000" dirty="0">
                <a:ea typeface="黑体" pitchFamily="2" charset="-122"/>
              </a:rPr>
              <a:t>氨基酸在水溶液中或在晶体状态时主要时以</a:t>
            </a:r>
            <a:r>
              <a:rPr lang="zh-CN" altLang="en-US" sz="2000" dirty="0">
                <a:solidFill>
                  <a:srgbClr val="CC0000"/>
                </a:solidFill>
                <a:ea typeface="黑体" pitchFamily="2" charset="-122"/>
              </a:rPr>
              <a:t>两性离子</a:t>
            </a:r>
            <a:r>
              <a:rPr lang="zh-CN" altLang="en-US" sz="2000" dirty="0">
                <a:ea typeface="黑体" pitchFamily="2" charset="-122"/>
              </a:rPr>
              <a:t>的形式存在。</a:t>
            </a:r>
          </a:p>
        </p:txBody>
      </p:sp>
      <p:pic>
        <p:nvPicPr>
          <p:cNvPr id="49156" name="Picture 4" descr="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2819400"/>
            <a:ext cx="5900738" cy="349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氨基酸的酸碱性质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>
          <a:xfrm>
            <a:off x="-918" y="1878051"/>
            <a:ext cx="5982618" cy="2236749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chemeClr val="hlink"/>
              </a:buClr>
              <a:buFont typeface="Arial" pitchFamily="34" charset="0"/>
              <a:buChar char="•"/>
            </a:pPr>
            <a:r>
              <a:rPr lang="en-US" altLang="zh-CN" sz="1800" dirty="0">
                <a:ea typeface="黑体" pitchFamily="2" charset="-122"/>
              </a:rPr>
              <a:t>2</a:t>
            </a:r>
            <a:r>
              <a:rPr lang="zh-CN" altLang="en-US" sz="1800" dirty="0">
                <a:ea typeface="黑体" pitchFamily="2" charset="-122"/>
              </a:rPr>
              <a:t>个概念：氨基酸的</a:t>
            </a:r>
            <a:r>
              <a:rPr lang="zh-CN" altLang="en-US" sz="1800" dirty="0">
                <a:solidFill>
                  <a:srgbClr val="A50021"/>
                </a:solidFill>
                <a:ea typeface="黑体" pitchFamily="2" charset="-122"/>
              </a:rPr>
              <a:t>等电点 </a:t>
            </a:r>
            <a:r>
              <a:rPr lang="en-US" altLang="zh-CN" sz="1800" dirty="0" err="1">
                <a:solidFill>
                  <a:srgbClr val="A50021"/>
                </a:solidFill>
                <a:ea typeface="黑体" pitchFamily="2" charset="-122"/>
              </a:rPr>
              <a:t>pI</a:t>
            </a:r>
            <a:endParaRPr lang="en-US" altLang="zh-CN" sz="1800" dirty="0">
              <a:solidFill>
                <a:srgbClr val="A50021"/>
              </a:solidFill>
              <a:ea typeface="黑体" pitchFamily="2" charset="-122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chemeClr val="hlink"/>
              </a:buClr>
              <a:buNone/>
            </a:pPr>
            <a:r>
              <a:rPr lang="zh-CN" altLang="en-US" sz="1800" dirty="0">
                <a:solidFill>
                  <a:srgbClr val="A50021"/>
                </a:solidFill>
                <a:ea typeface="黑体" pitchFamily="2" charset="-122"/>
              </a:rPr>
              <a:t>                      </a:t>
            </a:r>
            <a:r>
              <a:rPr lang="zh-CN" altLang="en-US" sz="1800" dirty="0">
                <a:ea typeface="黑体" pitchFamily="2" charset="-122"/>
              </a:rPr>
              <a:t>氨基酸的</a:t>
            </a:r>
            <a:r>
              <a:rPr lang="zh-CN" altLang="en-US" sz="1800" dirty="0">
                <a:solidFill>
                  <a:srgbClr val="A50021"/>
                </a:solidFill>
                <a:ea typeface="黑体" pitchFamily="2" charset="-122"/>
              </a:rPr>
              <a:t>可解离基团的</a:t>
            </a:r>
            <a:r>
              <a:rPr lang="en-US" altLang="zh-CN" sz="1800" dirty="0" err="1">
                <a:solidFill>
                  <a:srgbClr val="A50021"/>
                </a:solidFill>
                <a:ea typeface="黑体" pitchFamily="2" charset="-122"/>
              </a:rPr>
              <a:t>pK</a:t>
            </a:r>
            <a:r>
              <a:rPr lang="zh-CN" altLang="en-US" sz="1800" dirty="0">
                <a:solidFill>
                  <a:srgbClr val="A50021"/>
                </a:solidFill>
                <a:ea typeface="黑体" pitchFamily="2" charset="-122"/>
              </a:rPr>
              <a:t>值</a:t>
            </a:r>
            <a:endParaRPr lang="en-US" altLang="zh-CN" sz="1800" dirty="0">
              <a:solidFill>
                <a:srgbClr val="A50021"/>
              </a:solidFill>
              <a:ea typeface="黑体" pitchFamily="2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Clr>
                <a:schemeClr val="hlink"/>
              </a:buClr>
              <a:buFont typeface="Arial" pitchFamily="34" charset="0"/>
              <a:buChar char="•"/>
            </a:pPr>
            <a:r>
              <a:rPr lang="en-US" altLang="zh-CN" sz="1800" dirty="0">
                <a:ea typeface="黑体" pitchFamily="2" charset="-122"/>
              </a:rPr>
              <a:t>Henderson-</a:t>
            </a:r>
            <a:r>
              <a:rPr lang="en-US" altLang="zh-CN" sz="1800" dirty="0" err="1">
                <a:ea typeface="黑体" pitchFamily="2" charset="-122"/>
              </a:rPr>
              <a:t>Hasselbalch</a:t>
            </a:r>
            <a:r>
              <a:rPr lang="en-US" altLang="zh-CN" sz="1800" dirty="0">
                <a:ea typeface="黑体" pitchFamily="2" charset="-122"/>
              </a:rPr>
              <a:t> </a:t>
            </a:r>
            <a:r>
              <a:rPr lang="zh-CN" altLang="en-US" sz="1800" dirty="0">
                <a:ea typeface="黑体" pitchFamily="2" charset="-122"/>
              </a:rPr>
              <a:t>方程</a:t>
            </a:r>
            <a:endParaRPr lang="en-US" altLang="zh-CN" sz="1800" dirty="0">
              <a:ea typeface="黑体" pitchFamily="2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Clr>
                <a:schemeClr val="hlink"/>
              </a:buClr>
              <a:buFont typeface="Arial" pitchFamily="34" charset="0"/>
              <a:buChar char="•"/>
            </a:pPr>
            <a:endParaRPr lang="en-US" altLang="zh-CN" sz="1800" dirty="0">
              <a:ea typeface="黑体" pitchFamily="2" charset="-122"/>
            </a:endParaRPr>
          </a:p>
          <a:p>
            <a:pPr>
              <a:spcAft>
                <a:spcPts val="600"/>
              </a:spcAft>
              <a:buClr>
                <a:schemeClr val="hlink"/>
              </a:buClr>
              <a:buFont typeface="Arial" pitchFamily="34" charset="0"/>
              <a:buChar char="•"/>
            </a:pPr>
            <a:r>
              <a:rPr lang="zh-CN" altLang="en-US" sz="1800" dirty="0">
                <a:ea typeface="黑体" pitchFamily="2" charset="-122"/>
              </a:rPr>
              <a:t>氨基酸的每一功能基团可被酸碱所滴定，可根据氨基酸的滴定曲线来推算</a:t>
            </a:r>
            <a:r>
              <a:rPr lang="en-US" altLang="zh-CN" sz="1800" dirty="0" err="1">
                <a:ea typeface="黑体" pitchFamily="2" charset="-122"/>
              </a:rPr>
              <a:t>pK</a:t>
            </a:r>
            <a:r>
              <a:rPr lang="zh-CN" altLang="en-US" sz="1800" dirty="0">
                <a:ea typeface="黑体" pitchFamily="2" charset="-122"/>
              </a:rPr>
              <a:t>值。</a:t>
            </a:r>
          </a:p>
          <a:p>
            <a:pPr>
              <a:buClr>
                <a:schemeClr val="hlink"/>
              </a:buClr>
              <a:buFont typeface="Wingdings" pitchFamily="2" charset="2"/>
              <a:buNone/>
            </a:pPr>
            <a:endParaRPr lang="zh-CN" altLang="en-US" sz="2400" dirty="0">
              <a:solidFill>
                <a:srgbClr val="A50021"/>
              </a:solidFill>
              <a:ea typeface="黑体" pitchFamily="2" charset="-122"/>
            </a:endParaRPr>
          </a:p>
        </p:txBody>
      </p:sp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1143000" y="6248400"/>
            <a:ext cx="3657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kumimoji="1" lang="en-US" altLang="zh-CN" sz="1600" b="1" dirty="0" err="1">
                <a:solidFill>
                  <a:srgbClr val="003366"/>
                </a:solidFill>
                <a:ea typeface="黑体" pitchFamily="2" charset="-122"/>
              </a:rPr>
              <a:t>pI</a:t>
            </a:r>
            <a:r>
              <a:rPr kumimoji="1" lang="en-US" altLang="zh-CN" sz="1600" b="1" dirty="0">
                <a:solidFill>
                  <a:srgbClr val="003366"/>
                </a:solidFill>
                <a:ea typeface="黑体" pitchFamily="2" charset="-122"/>
              </a:rPr>
              <a:t>= </a:t>
            </a:r>
            <a:r>
              <a:rPr kumimoji="1" lang="en-US" altLang="zh-CN" sz="1600" b="1" dirty="0">
                <a:solidFill>
                  <a:srgbClr val="003366"/>
                </a:solidFill>
                <a:ea typeface="宋体" charset="-122"/>
              </a:rPr>
              <a:t>½ </a:t>
            </a:r>
            <a:r>
              <a:rPr kumimoji="1" lang="en-US" altLang="zh-CN" sz="1600" b="1" dirty="0">
                <a:solidFill>
                  <a:srgbClr val="003366"/>
                </a:solidFill>
                <a:ea typeface="黑体" pitchFamily="2" charset="-122"/>
              </a:rPr>
              <a:t>(pK</a:t>
            </a:r>
            <a:r>
              <a:rPr kumimoji="1" lang="en-US" altLang="zh-CN" sz="1600" b="1" baseline="-25000" dirty="0">
                <a:solidFill>
                  <a:srgbClr val="003366"/>
                </a:solidFill>
                <a:ea typeface="黑体" pitchFamily="2" charset="-122"/>
              </a:rPr>
              <a:t>1</a:t>
            </a:r>
            <a:r>
              <a:rPr kumimoji="1" lang="en-US" altLang="zh-CN" sz="1600" b="1" dirty="0">
                <a:solidFill>
                  <a:srgbClr val="003366"/>
                </a:solidFill>
                <a:ea typeface="黑体" pitchFamily="2" charset="-122"/>
              </a:rPr>
              <a:t>+pK</a:t>
            </a:r>
            <a:r>
              <a:rPr kumimoji="1" lang="en-US" altLang="zh-CN" sz="1600" b="1" baseline="-25000" dirty="0">
                <a:solidFill>
                  <a:srgbClr val="003366"/>
                </a:solidFill>
                <a:ea typeface="黑体" pitchFamily="2" charset="-122"/>
              </a:rPr>
              <a:t>2</a:t>
            </a:r>
            <a:r>
              <a:rPr kumimoji="1" lang="en-US" altLang="zh-CN" sz="1600" b="1" dirty="0">
                <a:solidFill>
                  <a:srgbClr val="003366"/>
                </a:solidFill>
                <a:ea typeface="黑体" pitchFamily="2" charset="-122"/>
              </a:rPr>
              <a:t>) = ½ (2.3+9.1) = 5.7</a:t>
            </a:r>
            <a:endParaRPr kumimoji="1" lang="zh-CN" altLang="en-US" sz="1600" b="1" dirty="0">
              <a:solidFill>
                <a:srgbClr val="003366"/>
              </a:solidFill>
              <a:ea typeface="黑体" pitchFamily="2" charset="-122"/>
            </a:endParaRPr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962025"/>
            <a:ext cx="3009900" cy="566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9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4495800"/>
            <a:ext cx="57912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86660" y="1295400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C0000"/>
                </a:solidFill>
                <a:latin typeface="+mj-ea"/>
                <a:ea typeface="+mj-ea"/>
              </a:rPr>
              <a:t>丙氨酸的滴定曲线图</a:t>
            </a:r>
          </a:p>
        </p:txBody>
      </p:sp>
      <p:pic>
        <p:nvPicPr>
          <p:cNvPr id="132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3133725"/>
            <a:ext cx="1847850" cy="6000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128963"/>
            <a:ext cx="13525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83903" y="3200400"/>
                <a:ext cx="5212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/>
                        </a:rPr>
                        <m:t>⟹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903" y="3200400"/>
                <a:ext cx="521297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 dirty="0"/>
              <a:t>氨基酸的酸碱性质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17638"/>
            <a:ext cx="8153400" cy="4319587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  <a:buSzPct val="70000"/>
              <a:buFontTx/>
              <a:buBlip>
                <a:blip r:embed="rId2"/>
              </a:buBlip>
            </a:pPr>
            <a:r>
              <a:rPr lang="zh-CN" altLang="en-US" sz="2800" dirty="0">
                <a:solidFill>
                  <a:srgbClr val="A50021"/>
                </a:solidFill>
                <a:ea typeface="黑体" pitchFamily="2" charset="-122"/>
              </a:rPr>
              <a:t>结论：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SzPct val="75000"/>
            </a:pPr>
            <a:r>
              <a:rPr lang="zh-CN" altLang="en-US" sz="2200" dirty="0">
                <a:solidFill>
                  <a:srgbClr val="A50021"/>
                </a:solidFill>
                <a:ea typeface="黑体" pitchFamily="2" charset="-122"/>
              </a:rPr>
              <a:t>等于等电点</a:t>
            </a:r>
            <a:r>
              <a:rPr lang="zh-CN" altLang="en-US" sz="2200" dirty="0">
                <a:solidFill>
                  <a:srgbClr val="002060"/>
                </a:solidFill>
                <a:ea typeface="黑体" pitchFamily="2" charset="-122"/>
              </a:rPr>
              <a:t>时，氨基酸处于</a:t>
            </a:r>
            <a:r>
              <a:rPr lang="zh-CN" altLang="en-US" sz="2200" dirty="0">
                <a:solidFill>
                  <a:srgbClr val="A50021"/>
                </a:solidFill>
                <a:ea typeface="黑体" pitchFamily="2" charset="-122"/>
              </a:rPr>
              <a:t>电中性</a:t>
            </a:r>
            <a:r>
              <a:rPr lang="zh-CN" altLang="en-US" sz="2200" dirty="0">
                <a:solidFill>
                  <a:srgbClr val="002060"/>
                </a:solidFill>
                <a:ea typeface="黑体" pitchFamily="2" charset="-122"/>
              </a:rPr>
              <a:t>状态，与极性的水分子作用不如带电时强烈，</a:t>
            </a:r>
            <a:r>
              <a:rPr lang="zh-CN" altLang="en-US" sz="2200" dirty="0">
                <a:solidFill>
                  <a:srgbClr val="A50021"/>
                </a:solidFill>
                <a:ea typeface="黑体" pitchFamily="2" charset="-122"/>
              </a:rPr>
              <a:t>溶解度最小</a:t>
            </a:r>
            <a:r>
              <a:rPr lang="zh-CN" altLang="en-US" sz="2200" dirty="0">
                <a:solidFill>
                  <a:srgbClr val="002060"/>
                </a:solidFill>
                <a:ea typeface="黑体" pitchFamily="2" charset="-122"/>
              </a:rPr>
              <a:t>（可以结晶析出） 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zh-CN" altLang="en-US" sz="2200" dirty="0">
                <a:solidFill>
                  <a:srgbClr val="A50021"/>
                </a:solidFill>
                <a:ea typeface="黑体" pitchFamily="2" charset="-122"/>
              </a:rPr>
              <a:t>高于等电点</a:t>
            </a:r>
            <a:r>
              <a:rPr lang="zh-CN" altLang="en-US" sz="2200" dirty="0">
                <a:ea typeface="黑体" pitchFamily="2" charset="-122"/>
              </a:rPr>
              <a:t>的任何</a:t>
            </a:r>
            <a:r>
              <a:rPr lang="en-US" altLang="zh-CN" sz="2200" dirty="0">
                <a:ea typeface="黑体" pitchFamily="2" charset="-122"/>
              </a:rPr>
              <a:t>pH</a:t>
            </a:r>
            <a:r>
              <a:rPr lang="zh-CN" altLang="en-US" sz="2200" dirty="0">
                <a:ea typeface="黑体" pitchFamily="2" charset="-122"/>
              </a:rPr>
              <a:t>值，氨基酸</a:t>
            </a:r>
            <a:r>
              <a:rPr lang="zh-CN" altLang="en-US" sz="2200" dirty="0">
                <a:solidFill>
                  <a:srgbClr val="A50021"/>
                </a:solidFill>
                <a:ea typeface="黑体" pitchFamily="2" charset="-122"/>
              </a:rPr>
              <a:t>带有净负电荷</a:t>
            </a:r>
            <a:r>
              <a:rPr lang="zh-CN" altLang="en-US" sz="2200" dirty="0">
                <a:ea typeface="黑体" pitchFamily="2" charset="-122"/>
              </a:rPr>
              <a:t>，在电场中将向正极移动。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zh-CN" altLang="en-US" sz="2200" dirty="0">
                <a:solidFill>
                  <a:srgbClr val="A50021"/>
                </a:solidFill>
                <a:ea typeface="黑体" pitchFamily="2" charset="-122"/>
              </a:rPr>
              <a:t>低于等电点</a:t>
            </a:r>
            <a:r>
              <a:rPr lang="zh-CN" altLang="en-US" sz="2200" dirty="0">
                <a:ea typeface="黑体" pitchFamily="2" charset="-122"/>
              </a:rPr>
              <a:t>的任何</a:t>
            </a:r>
            <a:r>
              <a:rPr lang="en-US" altLang="zh-CN" sz="2200" dirty="0">
                <a:ea typeface="黑体" pitchFamily="2" charset="-122"/>
              </a:rPr>
              <a:t>pH</a:t>
            </a:r>
            <a:r>
              <a:rPr lang="zh-CN" altLang="en-US" sz="2200" dirty="0">
                <a:ea typeface="黑体" pitchFamily="2" charset="-122"/>
              </a:rPr>
              <a:t>值，氨基酸</a:t>
            </a:r>
            <a:r>
              <a:rPr lang="zh-CN" altLang="en-US" sz="2200" dirty="0">
                <a:solidFill>
                  <a:srgbClr val="A50021"/>
                </a:solidFill>
                <a:ea typeface="黑体" pitchFamily="2" charset="-122"/>
              </a:rPr>
              <a:t>带有净正电荷</a:t>
            </a:r>
            <a:r>
              <a:rPr lang="zh-CN" altLang="en-US" sz="2200" dirty="0">
                <a:ea typeface="黑体" pitchFamily="2" charset="-122"/>
              </a:rPr>
              <a:t>，在电场中将向负极移动。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zh-CN" altLang="en-US" sz="2200" dirty="0">
                <a:ea typeface="黑体" pitchFamily="2" charset="-122"/>
              </a:rPr>
              <a:t>在一定</a:t>
            </a:r>
            <a:r>
              <a:rPr lang="en-US" altLang="zh-CN" sz="2200" dirty="0">
                <a:ea typeface="黑体" pitchFamily="2" charset="-122"/>
              </a:rPr>
              <a:t>pH</a:t>
            </a:r>
            <a:r>
              <a:rPr lang="zh-CN" altLang="en-US" sz="2200" dirty="0">
                <a:ea typeface="黑体" pitchFamily="2" charset="-122"/>
              </a:rPr>
              <a:t>值范围内，氨基酸溶液的</a:t>
            </a:r>
            <a:r>
              <a:rPr lang="en-US" altLang="zh-CN" sz="2200" dirty="0">
                <a:solidFill>
                  <a:srgbClr val="A50021"/>
                </a:solidFill>
                <a:ea typeface="黑体" pitchFamily="2" charset="-122"/>
              </a:rPr>
              <a:t>pH</a:t>
            </a:r>
            <a:r>
              <a:rPr lang="zh-CN" altLang="en-US" sz="2200" dirty="0">
                <a:solidFill>
                  <a:srgbClr val="A50021"/>
                </a:solidFill>
                <a:ea typeface="黑体" pitchFamily="2" charset="-122"/>
              </a:rPr>
              <a:t>值离等电点愈远，氨基酸携带的净电荷数愈大</a:t>
            </a:r>
            <a:r>
              <a:rPr lang="zh-CN" altLang="en-US" sz="2200" dirty="0">
                <a:ea typeface="黑体" pitchFamily="2" charset="-122"/>
              </a:rPr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ea typeface="黑体" pitchFamily="49" charset="-122"/>
              </a:rPr>
              <a:t>水在生物体的分布及存在形式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029200"/>
            <a:ext cx="1524000" cy="533400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zh-CN" altLang="en-US" sz="2400">
                <a:solidFill>
                  <a:srgbClr val="A50021"/>
                </a:solidFill>
                <a:ea typeface="黑体" pitchFamily="49" charset="-122"/>
              </a:rPr>
              <a:t>自由水</a:t>
            </a:r>
          </a:p>
        </p:txBody>
      </p:sp>
      <p:graphicFrame>
        <p:nvGraphicFramePr>
          <p:cNvPr id="43042" name="Group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507077"/>
              </p:ext>
            </p:extLst>
          </p:nvPr>
        </p:nvGraphicFramePr>
        <p:xfrm>
          <a:off x="2514600" y="1883410"/>
          <a:ext cx="4191000" cy="2487771"/>
        </p:xfrm>
        <a:graphic>
          <a:graphicData uri="http://schemas.openxmlformats.org/drawingml/2006/table">
            <a:tbl>
              <a:tblPr/>
              <a:tblGrid>
                <a:gridCol w="209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4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器官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含水量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24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骨髓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肌肉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脑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心脏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肝脏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皮肤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血液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22%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76%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74~84%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79%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70%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72%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83%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057" name="Text Box 49"/>
          <p:cNvSpPr txBox="1">
            <a:spLocks noChangeArrowheads="1"/>
          </p:cNvSpPr>
          <p:nvPr/>
        </p:nvSpPr>
        <p:spPr bwMode="auto">
          <a:xfrm>
            <a:off x="1981200" y="5105400"/>
            <a:ext cx="6858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3366"/>
                </a:solidFill>
              </a:rPr>
              <a:t>以自由的形式存在，能自由流动，是较好的溶剂和运输工具</a:t>
            </a:r>
          </a:p>
        </p:txBody>
      </p:sp>
      <p:sp>
        <p:nvSpPr>
          <p:cNvPr id="43059" name="Rectangle 51"/>
          <p:cNvSpPr>
            <a:spLocks noChangeArrowheads="1"/>
          </p:cNvSpPr>
          <p:nvPr/>
        </p:nvSpPr>
        <p:spPr bwMode="auto">
          <a:xfrm>
            <a:off x="457200" y="5791200"/>
            <a:ext cx="152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l"/>
            </a:pPr>
            <a:r>
              <a:rPr lang="zh-CN" altLang="en-US" sz="2400" b="1" dirty="0">
                <a:solidFill>
                  <a:srgbClr val="A50021"/>
                </a:solidFill>
              </a:rPr>
              <a:t>结合水</a:t>
            </a:r>
          </a:p>
        </p:txBody>
      </p:sp>
      <p:sp>
        <p:nvSpPr>
          <p:cNvPr id="43060" name="Text Box 52"/>
          <p:cNvSpPr txBox="1">
            <a:spLocks noChangeArrowheads="1"/>
          </p:cNvSpPr>
          <p:nvPr/>
        </p:nvSpPr>
        <p:spPr bwMode="auto">
          <a:xfrm>
            <a:off x="1981200" y="5867400"/>
            <a:ext cx="6858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dirty="0">
                <a:solidFill>
                  <a:srgbClr val="003366"/>
                </a:solidFill>
              </a:rPr>
              <a:t>与体内的蛋白质、粘多糖相结合，比较难流动</a:t>
            </a:r>
            <a:endParaRPr lang="zh-CN" altLang="en-US" sz="2000" dirty="0">
              <a:solidFill>
                <a:srgbClr val="003366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0697286"/>
      </p:ext>
    </p:extLst>
  </p:cSld>
  <p:clrMapOvr>
    <a:masterClrMapping/>
  </p:clrMapOvr>
  <p:transition>
    <p:strips dir="l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 dirty="0"/>
              <a:t>氨基酸的光吸收性</a:t>
            </a:r>
            <a:endParaRPr lang="en-US" altLang="zh-CN" dirty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5943600"/>
            <a:ext cx="8229600" cy="457200"/>
          </a:xfrm>
        </p:spPr>
        <p:txBody>
          <a:bodyPr/>
          <a:lstStyle/>
          <a:p>
            <a:pPr algn="ctr"/>
            <a:r>
              <a:rPr lang="zh-CN" altLang="en-US" sz="2000" dirty="0">
                <a:ea typeface="黑体" pitchFamily="2" charset="-122"/>
              </a:rPr>
              <a:t>芳香族氨基酸在</a:t>
            </a:r>
            <a:r>
              <a:rPr lang="en-US" altLang="zh-CN" sz="2000" dirty="0">
                <a:ea typeface="黑体" pitchFamily="2" charset="-122"/>
              </a:rPr>
              <a:t>pH8</a:t>
            </a:r>
            <a:r>
              <a:rPr lang="zh-CN" altLang="en-US" sz="2000" dirty="0">
                <a:ea typeface="黑体" pitchFamily="2" charset="-122"/>
              </a:rPr>
              <a:t>时紫外吸收光谱</a:t>
            </a:r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600200"/>
            <a:ext cx="5562600" cy="4248150"/>
          </a:xfrm>
          <a:prstGeom prst="rect">
            <a:avLst/>
          </a:prstGeom>
          <a:noFill/>
        </p:spPr>
      </p:pic>
      <p:sp>
        <p:nvSpPr>
          <p:cNvPr id="53253" name="Text Box 5"/>
          <p:cNvSpPr txBox="1">
            <a:spLocks noChangeArrowheads="1"/>
          </p:cNvSpPr>
          <p:nvPr/>
        </p:nvSpPr>
        <p:spPr bwMode="auto">
          <a:xfrm>
            <a:off x="6080125" y="2003425"/>
            <a:ext cx="8747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色氨酸</a:t>
            </a:r>
          </a:p>
        </p:txBody>
      </p:sp>
      <p:sp>
        <p:nvSpPr>
          <p:cNvPr id="53254" name="Text Box 6"/>
          <p:cNvSpPr txBox="1">
            <a:spLocks noChangeArrowheads="1"/>
          </p:cNvSpPr>
          <p:nvPr/>
        </p:nvSpPr>
        <p:spPr bwMode="auto">
          <a:xfrm>
            <a:off x="5029200" y="3810000"/>
            <a:ext cx="8747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酪氨酸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 dirty="0"/>
              <a:t>氨基酸的光吸收性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229600" cy="838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ea typeface="黑体" pitchFamily="2" charset="-122"/>
              </a:rPr>
              <a:t>芳香族侧链有紫外吸收，所以</a:t>
            </a:r>
            <a:r>
              <a:rPr lang="en-US" altLang="zh-CN" sz="2000" dirty="0">
                <a:solidFill>
                  <a:srgbClr val="A50021"/>
                </a:solidFill>
                <a:ea typeface="黑体" pitchFamily="2" charset="-122"/>
              </a:rPr>
              <a:t>280nm</a:t>
            </a:r>
            <a:r>
              <a:rPr lang="zh-CN" altLang="en-US" sz="2000" dirty="0">
                <a:ea typeface="黑体" pitchFamily="2" charset="-122"/>
              </a:rPr>
              <a:t>处光吸收值的测定，是</a:t>
            </a: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定量蛋白质浓度</a:t>
            </a:r>
            <a:r>
              <a:rPr lang="zh-CN" altLang="en-US" sz="2000" dirty="0">
                <a:ea typeface="黑体" pitchFamily="2" charset="-122"/>
              </a:rPr>
              <a:t>最常用的方法。</a:t>
            </a:r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457200" y="5943600"/>
            <a:ext cx="8153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55600" indent="-355600" algn="ctr">
              <a:buFontTx/>
              <a:buChar char="•"/>
            </a:pPr>
            <a:r>
              <a:rPr kumimoji="1" lang="zh-CN" altLang="en-US" sz="2000" dirty="0">
                <a:ea typeface="黑体" pitchFamily="2" charset="-122"/>
              </a:rPr>
              <a:t>紫外吸收性受溶液</a:t>
            </a:r>
            <a:r>
              <a:rPr kumimoji="1" lang="en-US" altLang="zh-CN" sz="2000" dirty="0">
                <a:ea typeface="黑体" pitchFamily="2" charset="-122"/>
              </a:rPr>
              <a:t>pH</a:t>
            </a:r>
            <a:r>
              <a:rPr kumimoji="1" lang="zh-CN" altLang="en-US" sz="2000" dirty="0">
                <a:ea typeface="黑体" pitchFamily="2" charset="-122"/>
              </a:rPr>
              <a:t>的影响</a:t>
            </a:r>
          </a:p>
        </p:txBody>
      </p:sp>
      <p:pic>
        <p:nvPicPr>
          <p:cNvPr id="55301" name="Picture 5" descr="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743200"/>
            <a:ext cx="5029200" cy="312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 dirty="0"/>
              <a:t>氨基酸的化学反应</a:t>
            </a:r>
            <a:endParaRPr lang="en-US" altLang="zh-CN" dirty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>
          <a:xfrm>
            <a:off x="827088" y="1752600"/>
            <a:ext cx="7859712" cy="455612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000" dirty="0">
                <a:ea typeface="黑体" pitchFamily="2" charset="-122"/>
              </a:rPr>
              <a:t>(1) </a:t>
            </a:r>
            <a:r>
              <a:rPr lang="zh-CN" altLang="en-US" sz="2000" dirty="0">
                <a:ea typeface="黑体" pitchFamily="2" charset="-122"/>
              </a:rPr>
              <a:t>与</a:t>
            </a:r>
            <a:r>
              <a:rPr lang="zh-CN" altLang="en-US" sz="2000" dirty="0">
                <a:solidFill>
                  <a:srgbClr val="C00000"/>
                </a:solidFill>
                <a:ea typeface="黑体" pitchFamily="2" charset="-122"/>
              </a:rPr>
              <a:t>茚三酮</a:t>
            </a:r>
            <a:r>
              <a:rPr lang="zh-CN" altLang="en-US" sz="2000" dirty="0">
                <a:ea typeface="黑体" pitchFamily="2" charset="-122"/>
              </a:rPr>
              <a:t>反应</a:t>
            </a:r>
            <a:endParaRPr lang="en-US" altLang="zh-CN" sz="2000" dirty="0">
              <a:ea typeface="黑体" pitchFamily="2" charset="-122"/>
            </a:endParaRPr>
          </a:p>
          <a:p>
            <a:pPr>
              <a:buFontTx/>
              <a:buNone/>
            </a:pPr>
            <a:r>
              <a:rPr lang="en-US" altLang="zh-CN" sz="2000" dirty="0">
                <a:ea typeface="黑体" pitchFamily="2" charset="-122"/>
              </a:rPr>
              <a:t>      α-</a:t>
            </a:r>
            <a:r>
              <a:rPr lang="zh-CN" altLang="en-US" sz="2000" dirty="0">
                <a:ea typeface="黑体" pitchFamily="2" charset="-122"/>
              </a:rPr>
              <a:t>氨基酸与水合茚三酮试剂共热，可发生反应，生成蓝紫化合物。</a:t>
            </a:r>
            <a:endParaRPr lang="en-US" altLang="zh-CN" sz="2000" dirty="0">
              <a:ea typeface="黑体" pitchFamily="2" charset="-122"/>
            </a:endParaRPr>
          </a:p>
          <a:p>
            <a:pPr>
              <a:buFontTx/>
              <a:buNone/>
            </a:pPr>
            <a:endParaRPr lang="en-US" altLang="zh-CN" sz="2000" dirty="0">
              <a:ea typeface="黑体" pitchFamily="2" charset="-122"/>
            </a:endParaRPr>
          </a:p>
          <a:p>
            <a:pPr>
              <a:buFontTx/>
              <a:buNone/>
            </a:pPr>
            <a:endParaRPr lang="en-US" altLang="zh-CN" sz="2000" dirty="0">
              <a:ea typeface="黑体" pitchFamily="2" charset="-122"/>
            </a:endParaRPr>
          </a:p>
          <a:p>
            <a:pPr>
              <a:buFontTx/>
              <a:buNone/>
            </a:pPr>
            <a:endParaRPr lang="en-US" altLang="zh-CN" sz="2000" dirty="0">
              <a:ea typeface="黑体" pitchFamily="2" charset="-122"/>
            </a:endParaRPr>
          </a:p>
          <a:p>
            <a:pPr>
              <a:buFontTx/>
              <a:buNone/>
            </a:pPr>
            <a:endParaRPr lang="en-US" altLang="zh-CN" sz="2000" dirty="0">
              <a:ea typeface="黑体" pitchFamily="2" charset="-122"/>
            </a:endParaRPr>
          </a:p>
          <a:p>
            <a:pPr>
              <a:buFontTx/>
              <a:buNone/>
            </a:pPr>
            <a:endParaRPr lang="en-US" altLang="zh-CN" sz="2000" dirty="0">
              <a:ea typeface="黑体" pitchFamily="2" charset="-122"/>
            </a:endParaRPr>
          </a:p>
          <a:p>
            <a:pPr>
              <a:buFontTx/>
              <a:buNone/>
            </a:pPr>
            <a:endParaRPr lang="en-US" altLang="zh-CN" sz="2000" dirty="0">
              <a:ea typeface="黑体" pitchFamily="2" charset="-122"/>
            </a:endParaRPr>
          </a:p>
          <a:p>
            <a:pPr>
              <a:buFontTx/>
              <a:buNone/>
            </a:pPr>
            <a:r>
              <a:rPr lang="zh-CN" altLang="en-US" sz="2000" dirty="0">
                <a:ea typeface="黑体" pitchFamily="2" charset="-122"/>
              </a:rPr>
              <a:t>      茚三酮与脯氨酸和羟脯氨酸反应则生成黄色化合物。</a:t>
            </a:r>
            <a:endParaRPr lang="en-US" altLang="zh-CN" sz="2000" dirty="0">
              <a:ea typeface="黑体" pitchFamily="2" charset="-122"/>
            </a:endParaRPr>
          </a:p>
          <a:p>
            <a:pPr>
              <a:buFontTx/>
              <a:buNone/>
            </a:pPr>
            <a:endParaRPr lang="zh-CN" altLang="en-US" sz="2000" dirty="0">
              <a:ea typeface="黑体" pitchFamily="2" charset="-122"/>
            </a:endParaRPr>
          </a:p>
        </p:txBody>
      </p:sp>
      <p:pic>
        <p:nvPicPr>
          <p:cNvPr id="56325" name="Picture 5" descr="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99841" y="2514600"/>
            <a:ext cx="4229559" cy="2118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14400" y="5334000"/>
            <a:ext cx="6934200" cy="79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55600" indent="-355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Blip>
                <a:blip r:embed="rId3"/>
              </a:buBlip>
            </a:pPr>
            <a:r>
              <a:rPr lang="zh-CN" altLang="en-US" sz="2000" dirty="0">
                <a:ea typeface="黑体" pitchFamily="2" charset="-122"/>
              </a:rPr>
              <a:t>反应生成的化合物的颜色深浅程度以及</a:t>
            </a:r>
            <a:r>
              <a:rPr lang="en-US" altLang="zh-CN" sz="2000" dirty="0">
                <a:ea typeface="黑体" pitchFamily="2" charset="-122"/>
              </a:rPr>
              <a:t>CO</a:t>
            </a:r>
            <a:r>
              <a:rPr lang="en-US" altLang="zh-CN" sz="2000" baseline="-25000" dirty="0">
                <a:ea typeface="黑体" pitchFamily="2" charset="-122"/>
              </a:rPr>
              <a:t>2</a:t>
            </a:r>
            <a:r>
              <a:rPr lang="zh-CN" altLang="en-US" sz="2000" dirty="0">
                <a:ea typeface="黑体" pitchFamily="2" charset="-122"/>
              </a:rPr>
              <a:t>生成量，均可作为</a:t>
            </a: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氨基酸定量分析依据</a:t>
            </a:r>
            <a:r>
              <a:rPr lang="zh-CN" altLang="en-US" sz="2000" dirty="0">
                <a:ea typeface="黑体" pitchFamily="2" charset="-122"/>
              </a:rPr>
              <a:t>。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67600" y="4495800"/>
            <a:ext cx="1143000" cy="65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 dirty="0"/>
              <a:t>氨基酸的化学反应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buFontTx/>
              <a:buNone/>
            </a:pPr>
            <a:r>
              <a:rPr lang="en-US" altLang="zh-CN" sz="2000" dirty="0">
                <a:ea typeface="黑体" pitchFamily="2" charset="-122"/>
              </a:rPr>
              <a:t>(2) </a:t>
            </a:r>
            <a:r>
              <a:rPr lang="zh-CN" altLang="en-US" sz="2000" dirty="0">
                <a:ea typeface="黑体" pitchFamily="2" charset="-122"/>
              </a:rPr>
              <a:t>与甲醛反应</a:t>
            </a:r>
            <a:endParaRPr lang="en-US" altLang="zh-CN" sz="2000" dirty="0">
              <a:ea typeface="黑体" pitchFamily="2" charset="-122"/>
            </a:endParaRPr>
          </a:p>
          <a:p>
            <a:pPr>
              <a:lnSpc>
                <a:spcPct val="110000"/>
              </a:lnSpc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zh-CN" altLang="en-US" sz="2000" dirty="0">
                <a:ea typeface="黑体" pitchFamily="2" charset="-122"/>
              </a:rPr>
              <a:t>氨基酸在溶液中有如下平衡：</a:t>
            </a:r>
          </a:p>
          <a:p>
            <a:pPr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endParaRPr lang="zh-CN" altLang="en-US" sz="2400" dirty="0">
              <a:ea typeface="黑体" pitchFamily="2" charset="-122"/>
            </a:endParaRPr>
          </a:p>
          <a:p>
            <a:pPr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endParaRPr lang="zh-CN" altLang="en-US" sz="2400" dirty="0">
              <a:ea typeface="黑体" pitchFamily="2" charset="-122"/>
            </a:endParaRPr>
          </a:p>
          <a:p>
            <a:pPr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endParaRPr lang="zh-CN" altLang="en-US" sz="2400" dirty="0">
              <a:ea typeface="黑体" pitchFamily="2" charset="-122"/>
            </a:endParaRPr>
          </a:p>
          <a:p>
            <a:pPr>
              <a:lnSpc>
                <a:spcPct val="110000"/>
              </a:lnSpc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甲醛滴定法，不仅用于测定氨基酸含量，也常用来测定蛋白质水解程度</a:t>
            </a:r>
            <a:r>
              <a:rPr lang="zh-CN" altLang="en-US" sz="2000" dirty="0">
                <a:ea typeface="黑体" pitchFamily="2" charset="-122"/>
              </a:rPr>
              <a:t>。</a:t>
            </a:r>
          </a:p>
        </p:txBody>
      </p:sp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2895601"/>
            <a:ext cx="4267200" cy="849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5004413"/>
            <a:ext cx="7543800" cy="1090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442244" y="6215713"/>
            <a:ext cx="66293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itchFamily="2" charset="-122"/>
              </a:rPr>
              <a:t>用标准碱液滴定氨基酸的羧基时，可以用酚酞作指示剂  </a:t>
            </a:r>
          </a:p>
        </p:txBody>
      </p:sp>
    </p:spTree>
    <p:extLst>
      <p:ext uri="{BB962C8B-B14F-4D97-AF65-F5344CB8AC3E}">
        <p14:creationId xmlns:p14="http://schemas.microsoft.com/office/powerpoint/2010/main" val="412182094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 dirty="0"/>
              <a:t>氨基酸的化学反应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827088" y="1920875"/>
            <a:ext cx="7859712" cy="4708525"/>
          </a:xfrm>
        </p:spPr>
        <p:txBody>
          <a:bodyPr/>
          <a:lstStyle/>
          <a:p>
            <a:pPr>
              <a:lnSpc>
                <a:spcPct val="115000"/>
              </a:lnSpc>
              <a:buFontTx/>
              <a:buNone/>
            </a:pPr>
            <a:r>
              <a:rPr lang="en-US" altLang="zh-CN" sz="2000" dirty="0">
                <a:ea typeface="黑体" pitchFamily="2" charset="-122"/>
              </a:rPr>
              <a:t>(3) </a:t>
            </a:r>
            <a:r>
              <a:rPr lang="zh-CN" altLang="en-US" sz="2000" dirty="0">
                <a:ea typeface="黑体" pitchFamily="2" charset="-122"/>
              </a:rPr>
              <a:t>与亚硝酸反应</a:t>
            </a:r>
            <a:endParaRPr lang="en-US" altLang="zh-CN" sz="2000" dirty="0">
              <a:ea typeface="黑体" pitchFamily="2" charset="-122"/>
            </a:endParaRPr>
          </a:p>
          <a:p>
            <a:pPr lvl="1">
              <a:lnSpc>
                <a:spcPct val="115000"/>
              </a:lnSpc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zh-CN" altLang="en-US" dirty="0">
                <a:solidFill>
                  <a:srgbClr val="A50021"/>
                </a:solidFill>
                <a:ea typeface="黑体" pitchFamily="2" charset="-122"/>
              </a:rPr>
              <a:t>含游离</a:t>
            </a:r>
            <a:r>
              <a:rPr lang="en-US" altLang="zh-CN" dirty="0">
                <a:solidFill>
                  <a:srgbClr val="A50021"/>
                </a:solidFill>
                <a:ea typeface="黑体" pitchFamily="2" charset="-122"/>
              </a:rPr>
              <a:t>α-</a:t>
            </a:r>
            <a:r>
              <a:rPr lang="zh-CN" altLang="en-US" dirty="0">
                <a:solidFill>
                  <a:srgbClr val="A50021"/>
                </a:solidFill>
                <a:ea typeface="黑体" pitchFamily="2" charset="-122"/>
              </a:rPr>
              <a:t>氨基的氨基酸能与亚硝酸起反应</a:t>
            </a:r>
            <a:r>
              <a:rPr lang="zh-CN" altLang="en-US" dirty="0">
                <a:ea typeface="黑体" pitchFamily="2" charset="-122"/>
              </a:rPr>
              <a:t>，定量放出氮气，氨基酸被氧化成羟酸。</a:t>
            </a:r>
          </a:p>
          <a:p>
            <a:pPr lvl="1">
              <a:lnSpc>
                <a:spcPct val="115000"/>
              </a:lnSpc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zh-CN" altLang="en-US" dirty="0">
                <a:solidFill>
                  <a:srgbClr val="A50021"/>
                </a:solidFill>
                <a:ea typeface="黑体" pitchFamily="2" charset="-122"/>
              </a:rPr>
              <a:t>含亚氨基的脯氨酸则不能与亚硝酸反应</a:t>
            </a:r>
            <a:r>
              <a:rPr lang="zh-CN" altLang="en-US" dirty="0">
                <a:ea typeface="黑体" pitchFamily="2" charset="-122"/>
              </a:rPr>
              <a:t>。</a:t>
            </a:r>
          </a:p>
          <a:p>
            <a:pPr lvl="1">
              <a:lnSpc>
                <a:spcPct val="115000"/>
              </a:lnSpc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en-US" altLang="zh-CN" dirty="0">
                <a:solidFill>
                  <a:srgbClr val="A50021"/>
                </a:solidFill>
                <a:ea typeface="黑体" pitchFamily="2" charset="-122"/>
              </a:rPr>
              <a:t>Van </a:t>
            </a:r>
            <a:r>
              <a:rPr lang="en-US" altLang="zh-CN" dirty="0" err="1">
                <a:solidFill>
                  <a:srgbClr val="A50021"/>
                </a:solidFill>
                <a:ea typeface="黑体" pitchFamily="2" charset="-122"/>
              </a:rPr>
              <a:t>Slyke</a:t>
            </a:r>
            <a:r>
              <a:rPr lang="en-US" altLang="zh-CN" dirty="0">
                <a:solidFill>
                  <a:srgbClr val="A50021"/>
                </a:solidFill>
                <a:ea typeface="黑体" pitchFamily="2" charset="-122"/>
              </a:rPr>
              <a:t>(</a:t>
            </a:r>
            <a:r>
              <a:rPr lang="zh-CN" altLang="en-US" dirty="0">
                <a:solidFill>
                  <a:srgbClr val="A50021"/>
                </a:solidFill>
                <a:ea typeface="黑体" pitchFamily="2" charset="-122"/>
              </a:rPr>
              <a:t>文斯莱克</a:t>
            </a:r>
            <a:r>
              <a:rPr lang="en-US" altLang="zh-CN" dirty="0">
                <a:solidFill>
                  <a:srgbClr val="A50021"/>
                </a:solidFill>
                <a:ea typeface="黑体" pitchFamily="2" charset="-122"/>
              </a:rPr>
              <a:t>)</a:t>
            </a:r>
            <a:r>
              <a:rPr lang="zh-CN" altLang="en-US" dirty="0">
                <a:solidFill>
                  <a:srgbClr val="A50021"/>
                </a:solidFill>
                <a:ea typeface="黑体" pitchFamily="2" charset="-122"/>
              </a:rPr>
              <a:t>氨基氮测定法</a:t>
            </a:r>
            <a:r>
              <a:rPr lang="en-US" altLang="zh-CN" dirty="0">
                <a:ea typeface="黑体" pitchFamily="2" charset="-122"/>
              </a:rPr>
              <a:t>——</a:t>
            </a:r>
            <a:r>
              <a:rPr lang="zh-CN" altLang="en-US" dirty="0">
                <a:ea typeface="黑体" pitchFamily="2" charset="-122"/>
              </a:rPr>
              <a:t>测定</a:t>
            </a:r>
            <a:r>
              <a:rPr lang="en-US" altLang="zh-CN" dirty="0">
                <a:ea typeface="黑体" pitchFamily="2" charset="-122"/>
              </a:rPr>
              <a:t>N</a:t>
            </a:r>
            <a:r>
              <a:rPr lang="en-US" altLang="zh-CN" baseline="-25000" dirty="0">
                <a:ea typeface="黑体" pitchFamily="2" charset="-122"/>
              </a:rPr>
              <a:t>2</a:t>
            </a:r>
            <a:r>
              <a:rPr lang="zh-CN" altLang="en-US" dirty="0">
                <a:ea typeface="黑体" pitchFamily="2" charset="-122"/>
              </a:rPr>
              <a:t>的体积，即可算出氨基酸的含量。</a:t>
            </a:r>
            <a:endParaRPr lang="en-US" altLang="zh-CN" dirty="0">
              <a:ea typeface="黑体" pitchFamily="2" charset="-122"/>
            </a:endParaRPr>
          </a:p>
        </p:txBody>
      </p:sp>
      <p:graphicFrame>
        <p:nvGraphicFramePr>
          <p:cNvPr id="5734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327290"/>
              </p:ext>
            </p:extLst>
          </p:nvPr>
        </p:nvGraphicFramePr>
        <p:xfrm>
          <a:off x="2590800" y="4495800"/>
          <a:ext cx="4419600" cy="1334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2" imgW="2867760" imgH="866160" progId="Word.Picture.8">
                  <p:embed/>
                </p:oleObj>
              </mc:Choice>
              <mc:Fallback>
                <p:oleObj name="图片" r:id="rId2" imgW="2867760" imgH="866160" progId="Word.Picture.8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495800"/>
                        <a:ext cx="4419600" cy="13345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 dirty="0"/>
              <a:t>氨基酸的化学反应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r>
              <a:rPr lang="en-US" altLang="zh-CN" sz="2000" dirty="0">
                <a:ea typeface="黑体" pitchFamily="2" charset="-122"/>
              </a:rPr>
              <a:t>(4) </a:t>
            </a:r>
            <a:r>
              <a:rPr lang="zh-CN" altLang="en-US" sz="2000" dirty="0">
                <a:ea typeface="黑体" pitchFamily="2" charset="-122"/>
              </a:rPr>
              <a:t>与荧光胺反应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zh-CN" altLang="en-US" sz="2000" dirty="0">
                <a:ea typeface="黑体" pitchFamily="2" charset="-122"/>
              </a:rPr>
              <a:t>           氨基酸可与荧光胺反应，产生</a:t>
            </a: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荧光产物</a:t>
            </a:r>
            <a:r>
              <a:rPr lang="zh-CN" altLang="en-US" sz="2000" dirty="0">
                <a:ea typeface="黑体" pitchFamily="2" charset="-122"/>
              </a:rPr>
              <a:t>，</a:t>
            </a: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可用荧光分光光度计测定氨基酸含量</a:t>
            </a:r>
            <a:r>
              <a:rPr lang="zh-CN" altLang="en-US" sz="2000" dirty="0">
                <a:ea typeface="黑体" pitchFamily="2" charset="-122"/>
              </a:rPr>
              <a:t>。</a:t>
            </a:r>
          </a:p>
        </p:txBody>
      </p:sp>
      <p:pic>
        <p:nvPicPr>
          <p:cNvPr id="59396" name="Picture 4" descr="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3428999"/>
            <a:ext cx="4876800" cy="1842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45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 dirty="0"/>
              <a:t>肽的基本概念</a:t>
            </a:r>
            <a:endParaRPr lang="en-US" altLang="zh-CN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xfrm>
            <a:off x="156417" y="1905000"/>
            <a:ext cx="3653583" cy="4319587"/>
          </a:xfrm>
        </p:spPr>
        <p:txBody>
          <a:bodyPr/>
          <a:lstStyle/>
          <a:p>
            <a:pPr>
              <a:lnSpc>
                <a:spcPct val="120000"/>
              </a:lnSpc>
              <a:buClr>
                <a:srgbClr val="CC00FF"/>
              </a:buClr>
              <a:buFont typeface="Wingdings" pitchFamily="2" charset="2"/>
              <a:buChar char="ü"/>
            </a:pPr>
            <a:r>
              <a:rPr lang="zh-CN" altLang="en-US" sz="2000" dirty="0">
                <a:ea typeface="黑体" pitchFamily="2" charset="-122"/>
              </a:rPr>
              <a:t>一分子氨基酸的</a:t>
            </a:r>
            <a:r>
              <a:rPr lang="en-US" altLang="zh-CN" sz="2000" dirty="0">
                <a:solidFill>
                  <a:srgbClr val="A50021"/>
                </a:solidFill>
                <a:ea typeface="黑体" pitchFamily="2" charset="-122"/>
              </a:rPr>
              <a:t>α-</a:t>
            </a: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羧基</a:t>
            </a:r>
            <a:r>
              <a:rPr lang="zh-CN" altLang="en-US" sz="2000" dirty="0">
                <a:ea typeface="黑体" pitchFamily="2" charset="-122"/>
              </a:rPr>
              <a:t>与另一分子氨基酸</a:t>
            </a:r>
            <a:r>
              <a:rPr lang="en-US" altLang="zh-CN" sz="2000" dirty="0">
                <a:solidFill>
                  <a:srgbClr val="A50021"/>
                </a:solidFill>
                <a:ea typeface="黑体" pitchFamily="2" charset="-122"/>
              </a:rPr>
              <a:t>α-</a:t>
            </a: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氨基</a:t>
            </a:r>
            <a:r>
              <a:rPr lang="zh-CN" altLang="en-US" sz="2000" dirty="0">
                <a:solidFill>
                  <a:schemeClr val="accent2"/>
                </a:solidFill>
                <a:ea typeface="黑体" pitchFamily="2" charset="-122"/>
              </a:rPr>
              <a:t>脱水缩合</a:t>
            </a:r>
            <a:r>
              <a:rPr lang="zh-CN" altLang="en-US" sz="2000" dirty="0">
                <a:ea typeface="黑体" pitchFamily="2" charset="-122"/>
              </a:rPr>
              <a:t>的化合物叫做</a:t>
            </a: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肽</a:t>
            </a:r>
            <a:r>
              <a:rPr lang="zh-CN" altLang="en-US" sz="2000" dirty="0">
                <a:ea typeface="黑体" pitchFamily="2" charset="-122"/>
              </a:rPr>
              <a:t>。</a:t>
            </a:r>
          </a:p>
          <a:p>
            <a:pPr>
              <a:lnSpc>
                <a:spcPct val="120000"/>
              </a:lnSpc>
              <a:buClr>
                <a:srgbClr val="CC00FF"/>
              </a:buClr>
              <a:buFont typeface="Wingdings" pitchFamily="2" charset="2"/>
              <a:buChar char="ü"/>
            </a:pPr>
            <a:r>
              <a:rPr lang="zh-CN" altLang="en-US" sz="2000" dirty="0">
                <a:ea typeface="黑体" pitchFamily="2" charset="-122"/>
              </a:rPr>
              <a:t>氨基酸之间通过</a:t>
            </a: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酰胺键</a:t>
            </a:r>
            <a:r>
              <a:rPr lang="zh-CN" altLang="en-US" sz="2000" dirty="0">
                <a:ea typeface="黑体" pitchFamily="2" charset="-122"/>
              </a:rPr>
              <a:t>（蛋白质化学中将这类酰胺键专称为</a:t>
            </a: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肽键</a:t>
            </a:r>
            <a:r>
              <a:rPr lang="zh-CN" altLang="en-US" sz="2000" dirty="0">
                <a:ea typeface="黑体" pitchFamily="2" charset="-122"/>
              </a:rPr>
              <a:t>）连接而成。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733800" y="1371600"/>
            <a:ext cx="5334000" cy="4419600"/>
            <a:chOff x="4471242" y="2895599"/>
            <a:chExt cx="4672758" cy="3854185"/>
          </a:xfrm>
        </p:grpSpPr>
        <p:pic>
          <p:nvPicPr>
            <p:cNvPr id="13517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37"/>
            <a:stretch/>
          </p:blipFill>
          <p:spPr bwMode="auto">
            <a:xfrm>
              <a:off x="4471242" y="2895602"/>
              <a:ext cx="2333625" cy="3854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5171" name="Picture 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0375" y="2895599"/>
              <a:ext cx="2333625" cy="3543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3"/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97" b="77510"/>
            <a:stretch/>
          </p:blipFill>
          <p:spPr bwMode="auto">
            <a:xfrm>
              <a:off x="6804867" y="6346634"/>
              <a:ext cx="2333625" cy="3966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46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 dirty="0"/>
              <a:t>寡肽</a:t>
            </a:r>
            <a:r>
              <a:rPr lang="en-US" altLang="zh-CN" dirty="0"/>
              <a:t>——10</a:t>
            </a:r>
            <a:r>
              <a:rPr lang="zh-CN" altLang="en-US" dirty="0"/>
              <a:t>个以下氨基酸组成</a:t>
            </a:r>
          </a:p>
        </p:txBody>
      </p:sp>
      <p:grpSp>
        <p:nvGrpSpPr>
          <p:cNvPr id="73746" name="Group 18"/>
          <p:cNvGrpSpPr>
            <a:grpSpLocks/>
          </p:cNvGrpSpPr>
          <p:nvPr/>
        </p:nvGrpSpPr>
        <p:grpSpPr bwMode="auto">
          <a:xfrm>
            <a:off x="0" y="1066800"/>
            <a:ext cx="9144000" cy="5791200"/>
            <a:chOff x="0" y="672"/>
            <a:chExt cx="5760" cy="3648"/>
          </a:xfrm>
        </p:grpSpPr>
        <p:pic>
          <p:nvPicPr>
            <p:cNvPr id="73734" name="Picture 6" descr="氨基酸-1 副本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1536"/>
              <a:ext cx="1471" cy="1488"/>
            </a:xfrm>
            <a:prstGeom prst="rect">
              <a:avLst/>
            </a:prstGeom>
            <a:noFill/>
          </p:spPr>
        </p:pic>
        <p:cxnSp>
          <p:nvCxnSpPr>
            <p:cNvPr id="73735" name="AutoShape 7"/>
            <p:cNvCxnSpPr>
              <a:cxnSpLocks noChangeShapeType="1"/>
            </p:cNvCxnSpPr>
            <p:nvPr/>
          </p:nvCxnSpPr>
          <p:spPr bwMode="auto">
            <a:xfrm flipV="1">
              <a:off x="1471" y="1429"/>
              <a:ext cx="449" cy="851"/>
            </a:xfrm>
            <a:prstGeom prst="curvedConnector3">
              <a:avLst>
                <a:gd name="adj1" fmla="val 49889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</p:cxnSp>
        <p:pic>
          <p:nvPicPr>
            <p:cNvPr id="73736" name="Picture 8" descr="氨基酸-2 副本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20" y="672"/>
              <a:ext cx="1872" cy="1513"/>
            </a:xfrm>
            <a:prstGeom prst="rect">
              <a:avLst/>
            </a:prstGeom>
            <a:noFill/>
          </p:spPr>
        </p:pic>
        <p:pic>
          <p:nvPicPr>
            <p:cNvPr id="73738" name="Picture 10" descr="二肽-1 副本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92" y="2206"/>
              <a:ext cx="3168" cy="2114"/>
            </a:xfrm>
            <a:prstGeom prst="rect">
              <a:avLst/>
            </a:prstGeom>
            <a:noFill/>
          </p:spPr>
        </p:pic>
        <p:sp>
          <p:nvSpPr>
            <p:cNvPr id="73739" name="Rectangle 11"/>
            <p:cNvSpPr>
              <a:spLocks noChangeArrowheads="1"/>
            </p:cNvSpPr>
            <p:nvPr/>
          </p:nvSpPr>
          <p:spPr bwMode="auto">
            <a:xfrm>
              <a:off x="1632" y="3360"/>
              <a:ext cx="1008" cy="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>
                <a:lnSpc>
                  <a:spcPct val="105000"/>
                </a:lnSpc>
                <a:spcBef>
                  <a:spcPct val="20000"/>
                </a:spcBef>
              </a:pPr>
              <a:r>
                <a:rPr lang="zh-CN" altLang="en-US" sz="2400">
                  <a:solidFill>
                    <a:schemeClr val="accent2"/>
                  </a:solidFill>
                  <a:ea typeface="黑体" pitchFamily="2" charset="-122"/>
                </a:rPr>
                <a:t>    肽键</a:t>
              </a:r>
            </a:p>
            <a:p>
              <a:pPr marL="342900" indent="-342900">
                <a:lnSpc>
                  <a:spcPct val="105000"/>
                </a:lnSpc>
                <a:spcBef>
                  <a:spcPct val="20000"/>
                </a:spcBef>
              </a:pPr>
              <a:r>
                <a:rPr lang="en-US" altLang="zh-CN" sz="2400">
                  <a:solidFill>
                    <a:srgbClr val="CC0000"/>
                  </a:solidFill>
                  <a:ea typeface="黑体" pitchFamily="2" charset="-122"/>
                </a:rPr>
                <a:t>-CO-NH-</a:t>
              </a:r>
              <a:endParaRPr lang="zh-CN" altLang="en-US" sz="2400">
                <a:solidFill>
                  <a:srgbClr val="CC0000"/>
                </a:solidFill>
                <a:ea typeface="黑体" pitchFamily="2" charset="-122"/>
              </a:endParaRPr>
            </a:p>
          </p:txBody>
        </p:sp>
        <p:sp>
          <p:nvSpPr>
            <p:cNvPr id="73740" name="AutoShape 12"/>
            <p:cNvSpPr>
              <a:spLocks noChangeArrowheads="1"/>
            </p:cNvSpPr>
            <p:nvPr/>
          </p:nvSpPr>
          <p:spPr bwMode="auto">
            <a:xfrm rot="2666298">
              <a:off x="1632" y="2592"/>
              <a:ext cx="960" cy="288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47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 dirty="0"/>
              <a:t>多肽</a:t>
            </a:r>
            <a:r>
              <a:rPr lang="en-US" altLang="zh-CN" dirty="0"/>
              <a:t>——10~50</a:t>
            </a:r>
            <a:r>
              <a:rPr lang="zh-CN" altLang="en-US" dirty="0"/>
              <a:t>个氨基酸组成</a:t>
            </a:r>
            <a:endParaRPr lang="en-US" altLang="zh-CN" dirty="0"/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ea typeface="黑体" pitchFamily="2" charset="-122"/>
              </a:rPr>
              <a:t>肽链中的氨基酸由于参加肽键的形成，已经不是原来完整的分子，因此多肽链中的氨基酸单位称为</a:t>
            </a: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氨基酸残基</a:t>
            </a:r>
            <a:r>
              <a:rPr lang="zh-CN" altLang="en-US" sz="2000" dirty="0">
                <a:ea typeface="黑体" pitchFamily="2" charset="-122"/>
              </a:rPr>
              <a:t>。</a:t>
            </a:r>
          </a:p>
        </p:txBody>
      </p:sp>
      <p:grpSp>
        <p:nvGrpSpPr>
          <p:cNvPr id="68619" name="Group 11"/>
          <p:cNvGrpSpPr>
            <a:grpSpLocks/>
          </p:cNvGrpSpPr>
          <p:nvPr/>
        </p:nvGrpSpPr>
        <p:grpSpPr bwMode="auto">
          <a:xfrm>
            <a:off x="0" y="3124200"/>
            <a:ext cx="8839200" cy="2638425"/>
            <a:chOff x="0" y="2234"/>
            <a:chExt cx="5568" cy="1662"/>
          </a:xfrm>
        </p:grpSpPr>
        <p:sp>
          <p:nvSpPr>
            <p:cNvPr id="68616" name="AutoShape 8"/>
            <p:cNvSpPr>
              <a:spLocks/>
            </p:cNvSpPr>
            <p:nvPr/>
          </p:nvSpPr>
          <p:spPr bwMode="auto">
            <a:xfrm>
              <a:off x="4648" y="2234"/>
              <a:ext cx="776" cy="296"/>
            </a:xfrm>
            <a:prstGeom prst="accentCallout2">
              <a:avLst>
                <a:gd name="adj1" fmla="val 24324"/>
                <a:gd name="adj2" fmla="val -6185"/>
                <a:gd name="adj3" fmla="val 24324"/>
                <a:gd name="adj4" fmla="val -103736"/>
                <a:gd name="adj5" fmla="val 250338"/>
                <a:gd name="adj6" fmla="val -165079"/>
              </a:avLst>
            </a:prstGeom>
            <a:noFill/>
            <a:ln w="12700" cap="sq">
              <a:solidFill>
                <a:srgbClr val="9999FF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r>
                <a:rPr kumimoji="1" lang="zh-CN" altLang="en-US" sz="2400" dirty="0">
                  <a:solidFill>
                    <a:srgbClr val="A50021"/>
                  </a:solidFill>
                  <a:latin typeface="Times New Roman" pitchFamily="18" charset="0"/>
                  <a:ea typeface="黑体" pitchFamily="2" charset="-122"/>
                </a:rPr>
                <a:t>肽键</a:t>
              </a:r>
            </a:p>
          </p:txBody>
        </p:sp>
        <p:sp>
          <p:nvSpPr>
            <p:cNvPr id="68617" name="AutoShape 9"/>
            <p:cNvSpPr>
              <a:spLocks/>
            </p:cNvSpPr>
            <p:nvPr/>
          </p:nvSpPr>
          <p:spPr bwMode="auto">
            <a:xfrm>
              <a:off x="4512" y="3600"/>
              <a:ext cx="1056" cy="296"/>
            </a:xfrm>
            <a:prstGeom prst="accentCallout2">
              <a:avLst>
                <a:gd name="adj1" fmla="val 24324"/>
                <a:gd name="adj2" fmla="val -4546"/>
                <a:gd name="adj3" fmla="val 24324"/>
                <a:gd name="adj4" fmla="val -58144"/>
                <a:gd name="adj5" fmla="val -95269"/>
                <a:gd name="adj6" fmla="val -113824"/>
              </a:avLst>
            </a:prstGeom>
            <a:noFill/>
            <a:ln w="12700" cap="sq">
              <a:solidFill>
                <a:srgbClr val="9999FF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r>
                <a:rPr kumimoji="1" lang="zh-CN" altLang="en-US" sz="2400">
                  <a:solidFill>
                    <a:srgbClr val="A50021"/>
                  </a:solidFill>
                  <a:latin typeface="Times New Roman" pitchFamily="18" charset="0"/>
                  <a:ea typeface="黑体" pitchFamily="2" charset="-122"/>
                </a:rPr>
                <a:t>链状结构</a:t>
              </a:r>
            </a:p>
          </p:txBody>
        </p:sp>
        <p:pic>
          <p:nvPicPr>
            <p:cNvPr id="68618" name="Picture 10" descr="肽链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2400"/>
              <a:ext cx="5376" cy="1290"/>
            </a:xfrm>
            <a:prstGeom prst="rect">
              <a:avLst/>
            </a:prstGeom>
            <a:noFill/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48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 dirty="0"/>
              <a:t>肽的命名</a:t>
            </a:r>
            <a:endParaRPr lang="en-US" altLang="zh-CN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>
          <a:xfrm>
            <a:off x="827088" y="1708944"/>
            <a:ext cx="7859712" cy="431958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ea typeface="黑体" pitchFamily="2" charset="-122"/>
              </a:rPr>
              <a:t>通常按照肽内氨基酸残基的排列顺序，以残基名称（如某某氨酰）</a:t>
            </a:r>
            <a:r>
              <a:rPr lang="zh-CN" altLang="en-US" sz="2000" dirty="0">
                <a:solidFill>
                  <a:srgbClr val="C00000"/>
                </a:solidFill>
                <a:ea typeface="黑体" pitchFamily="2" charset="-122"/>
              </a:rPr>
              <a:t>从</a:t>
            </a:r>
            <a:r>
              <a:rPr lang="en-US" altLang="zh-CN" sz="2000" dirty="0">
                <a:solidFill>
                  <a:srgbClr val="C00000"/>
                </a:solidFill>
                <a:ea typeface="黑体" pitchFamily="2" charset="-122"/>
              </a:rPr>
              <a:t>N</a:t>
            </a:r>
            <a:r>
              <a:rPr lang="zh-CN" altLang="en-US" sz="2000" dirty="0">
                <a:solidFill>
                  <a:srgbClr val="C00000"/>
                </a:solidFill>
                <a:ea typeface="黑体" pitchFamily="2" charset="-122"/>
              </a:rPr>
              <a:t>端</a:t>
            </a:r>
            <a:r>
              <a:rPr lang="zh-CN" altLang="en-US" sz="2000" dirty="0">
                <a:ea typeface="黑体" pitchFamily="2" charset="-122"/>
              </a:rPr>
              <a:t>依次阅读</a:t>
            </a:r>
            <a:r>
              <a:rPr lang="zh-CN" altLang="en-US" sz="2000" dirty="0">
                <a:solidFill>
                  <a:srgbClr val="C00000"/>
                </a:solidFill>
                <a:ea typeface="黑体" pitchFamily="2" charset="-122"/>
              </a:rPr>
              <a:t>到</a:t>
            </a:r>
            <a:r>
              <a:rPr lang="en-US" altLang="zh-CN" sz="2000" dirty="0">
                <a:solidFill>
                  <a:srgbClr val="C00000"/>
                </a:solidFill>
                <a:ea typeface="黑体" pitchFamily="2" charset="-122"/>
              </a:rPr>
              <a:t>C</a:t>
            </a:r>
            <a:r>
              <a:rPr lang="zh-CN" altLang="en-US" sz="2000" dirty="0">
                <a:solidFill>
                  <a:srgbClr val="C00000"/>
                </a:solidFill>
                <a:ea typeface="黑体" pitchFamily="2" charset="-122"/>
              </a:rPr>
              <a:t>端</a:t>
            </a:r>
            <a:r>
              <a:rPr lang="zh-CN" altLang="en-US" sz="2000" dirty="0">
                <a:ea typeface="黑体" pitchFamily="2" charset="-122"/>
              </a:rPr>
              <a:t>，并以</a:t>
            </a:r>
            <a:r>
              <a:rPr lang="en-US" altLang="zh-CN" sz="2000" dirty="0">
                <a:ea typeface="黑体" pitchFamily="2" charset="-122"/>
              </a:rPr>
              <a:t>C</a:t>
            </a:r>
            <a:r>
              <a:rPr lang="zh-CN" altLang="en-US" sz="2000" dirty="0">
                <a:ea typeface="黑体" pitchFamily="2" charset="-122"/>
              </a:rPr>
              <a:t>端残基全名结束肽的名称。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ea typeface="黑体" pitchFamily="2" charset="-122"/>
              </a:rPr>
              <a:t>例如：下列五肽命名为</a:t>
            </a:r>
            <a:r>
              <a:rPr lang="zh-CN" altLang="en-US" sz="2000" u="sng" dirty="0">
                <a:solidFill>
                  <a:srgbClr val="A50021"/>
                </a:solidFill>
                <a:ea typeface="黑体" pitchFamily="2" charset="-122"/>
              </a:rPr>
              <a:t>丙氨酰谷氨酰亮氨酰缬氨酰组氨酸</a:t>
            </a:r>
            <a:endParaRPr lang="zh-CN" altLang="en-US" sz="2000" u="sng" dirty="0">
              <a:ea typeface="黑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47800" y="5950505"/>
            <a:ext cx="3230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3300"/>
                </a:solidFill>
                <a:latin typeface="楷体_GB2312" pitchFamily="49" charset="-122"/>
              </a:rPr>
              <a:t>寡肽</a:t>
            </a:r>
            <a:r>
              <a:rPr lang="en-US" altLang="zh-CN" b="1" dirty="0">
                <a:solidFill>
                  <a:srgbClr val="FF3300"/>
                </a:solidFill>
                <a:latin typeface="楷体_GB2312" pitchFamily="49" charset="-122"/>
              </a:rPr>
              <a:t>——</a:t>
            </a:r>
            <a:r>
              <a:rPr lang="en-US" altLang="zh-CN" b="1" dirty="0">
                <a:solidFill>
                  <a:srgbClr val="FF3300"/>
                </a:solidFill>
                <a:latin typeface="+mn-lt"/>
              </a:rPr>
              <a:t>10</a:t>
            </a:r>
            <a:r>
              <a:rPr lang="zh-CN" altLang="en-US" b="1" dirty="0">
                <a:solidFill>
                  <a:srgbClr val="FF3300"/>
                </a:solidFill>
                <a:latin typeface="楷体_GB2312" pitchFamily="49" charset="-122"/>
              </a:rPr>
              <a:t>个以下氨基酸组成</a:t>
            </a:r>
            <a:endParaRPr lang="zh-CN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4792570" y="5950505"/>
            <a:ext cx="3156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3300"/>
                </a:solidFill>
                <a:latin typeface="楷体_GB2312" pitchFamily="49" charset="-122"/>
              </a:rPr>
              <a:t>多肽</a:t>
            </a:r>
            <a:r>
              <a:rPr lang="en-US" altLang="zh-CN" b="1" dirty="0">
                <a:solidFill>
                  <a:srgbClr val="FF3300"/>
                </a:solidFill>
                <a:latin typeface="楷体_GB2312" pitchFamily="49" charset="-122"/>
              </a:rPr>
              <a:t>——</a:t>
            </a:r>
            <a:r>
              <a:rPr lang="en-US" altLang="zh-CN" b="1" dirty="0">
                <a:solidFill>
                  <a:srgbClr val="FF3300"/>
                </a:solidFill>
                <a:latin typeface="+mn-lt"/>
              </a:rPr>
              <a:t>10~50</a:t>
            </a:r>
            <a:r>
              <a:rPr lang="zh-CN" altLang="en-US" b="1" dirty="0">
                <a:solidFill>
                  <a:srgbClr val="FF3300"/>
                </a:solidFill>
                <a:latin typeface="楷体_GB2312" pitchFamily="49" charset="-122"/>
              </a:rPr>
              <a:t>个氨基酸组成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92" y="3130007"/>
            <a:ext cx="7011008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9835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ea typeface="黑体" pitchFamily="49" charset="-122"/>
              </a:rPr>
              <a:t>水在生物体内的作用</a:t>
            </a:r>
            <a:endParaRPr lang="en-US" altLang="zh-CN" dirty="0">
              <a:solidFill>
                <a:srgbClr val="C00000"/>
              </a:solidFill>
              <a:ea typeface="黑体" pitchFamily="49" charset="-122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zh-CN" altLang="en-US" sz="2400" dirty="0">
                <a:ea typeface="黑体" pitchFamily="49" charset="-122"/>
              </a:rPr>
              <a:t>水是一种</a:t>
            </a:r>
            <a:r>
              <a:rPr lang="zh-CN" altLang="en-US" sz="2400" dirty="0">
                <a:solidFill>
                  <a:srgbClr val="A50021"/>
                </a:solidFill>
                <a:ea typeface="黑体" pitchFamily="49" charset="-122"/>
              </a:rPr>
              <a:t>良好的溶剂</a:t>
            </a:r>
            <a:r>
              <a:rPr lang="zh-CN" altLang="en-US" sz="2400" dirty="0">
                <a:ea typeface="黑体" pitchFamily="49" charset="-122"/>
              </a:rPr>
              <a:t>，生物体内许多物质都能溶于水。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zh-CN" altLang="en-US" sz="2400" dirty="0">
                <a:ea typeface="黑体" pitchFamily="49" charset="-122"/>
              </a:rPr>
              <a:t>水能</a:t>
            </a:r>
            <a:r>
              <a:rPr lang="zh-CN" altLang="en-US" sz="2400" dirty="0">
                <a:solidFill>
                  <a:srgbClr val="A50021"/>
                </a:solidFill>
                <a:ea typeface="黑体" pitchFamily="49" charset="-122"/>
              </a:rPr>
              <a:t>直接参加水解、氧化还原反应</a:t>
            </a:r>
            <a:r>
              <a:rPr lang="zh-CN" altLang="en-US" sz="2400" dirty="0">
                <a:ea typeface="黑体" pitchFamily="49" charset="-122"/>
              </a:rPr>
              <a:t>。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zh-CN" altLang="en-US" sz="2400" dirty="0">
                <a:ea typeface="黑体" pitchFamily="49" charset="-122"/>
              </a:rPr>
              <a:t>水在体内还起着</a:t>
            </a:r>
            <a:r>
              <a:rPr lang="zh-CN" altLang="en-US" sz="2400" dirty="0">
                <a:solidFill>
                  <a:srgbClr val="A50021"/>
                </a:solidFill>
                <a:ea typeface="黑体" pitchFamily="49" charset="-122"/>
              </a:rPr>
              <a:t>运输物质</a:t>
            </a:r>
            <a:r>
              <a:rPr lang="zh-CN" altLang="en-US" sz="2400" dirty="0">
                <a:ea typeface="黑体" pitchFamily="49" charset="-122"/>
              </a:rPr>
              <a:t>的作用。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zh-CN" altLang="en-US" sz="2400" dirty="0">
                <a:ea typeface="黑体" pitchFamily="49" charset="-122"/>
              </a:rPr>
              <a:t>水对于</a:t>
            </a:r>
            <a:r>
              <a:rPr lang="zh-CN" altLang="en-US" sz="2400" dirty="0">
                <a:solidFill>
                  <a:srgbClr val="A50021"/>
                </a:solidFill>
                <a:ea typeface="黑体" pitchFamily="49" charset="-122"/>
              </a:rPr>
              <a:t>维持机体温度的稳定</a:t>
            </a:r>
            <a:r>
              <a:rPr lang="zh-CN" altLang="en-US" sz="2400" dirty="0">
                <a:ea typeface="黑体" pitchFamily="49" charset="-122"/>
              </a:rPr>
              <a:t>起很大作用。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zh-CN" altLang="en-US" sz="2400" dirty="0">
                <a:ea typeface="黑体" pitchFamily="49" charset="-122"/>
              </a:rPr>
              <a:t>水分能起</a:t>
            </a:r>
            <a:r>
              <a:rPr lang="zh-CN" altLang="en-US" sz="2400" dirty="0">
                <a:solidFill>
                  <a:srgbClr val="A50021"/>
                </a:solidFill>
                <a:ea typeface="黑体" pitchFamily="49" charset="-122"/>
              </a:rPr>
              <a:t>润滑作用</a:t>
            </a:r>
            <a:r>
              <a:rPr lang="zh-CN" altLang="en-US" sz="2400" dirty="0">
                <a:ea typeface="黑体" pitchFamily="49" charset="-122"/>
              </a:rPr>
              <a:t>。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zh-CN" altLang="en-US" sz="2400" dirty="0">
                <a:ea typeface="黑体" pitchFamily="49" charset="-122"/>
              </a:rPr>
              <a:t>对植物来说，水分能</a:t>
            </a:r>
            <a:r>
              <a:rPr lang="zh-CN" altLang="en-US" sz="2400" dirty="0">
                <a:solidFill>
                  <a:srgbClr val="A50021"/>
                </a:solidFill>
                <a:ea typeface="黑体" pitchFamily="49" charset="-122"/>
              </a:rPr>
              <a:t>保持植物的固有形态</a:t>
            </a:r>
            <a:r>
              <a:rPr lang="zh-CN" altLang="en-US" sz="2400" dirty="0">
                <a:ea typeface="黑体" pitchFamily="49" charset="-122"/>
              </a:rPr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9549045"/>
      </p:ext>
    </p:extLst>
  </p:cSld>
  <p:clrMapOvr>
    <a:masterClrMapping/>
  </p:clrMapOvr>
  <p:transition>
    <p:strips dir="ld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 dirty="0"/>
              <a:t>活性肽的生理功能</a:t>
            </a:r>
            <a:endParaRPr lang="en-US" altLang="zh-CN" dirty="0"/>
          </a:p>
        </p:txBody>
      </p:sp>
      <p:sp>
        <p:nvSpPr>
          <p:cNvPr id="79876" name="Text Box 4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066800" y="3276600"/>
            <a:ext cx="464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55600" indent="-355600">
              <a:spcBef>
                <a:spcPct val="50000"/>
              </a:spcBef>
              <a:buFontTx/>
              <a:buChar char="•"/>
            </a:pPr>
            <a:r>
              <a:rPr lang="zh-CN" altLang="en-US" sz="2400" dirty="0">
                <a:solidFill>
                  <a:srgbClr val="006600"/>
                </a:solidFill>
                <a:ea typeface="黑体" pitchFamily="2" charset="-122"/>
              </a:rPr>
              <a:t>谷胱甘肽</a:t>
            </a:r>
            <a:endParaRPr lang="en-US" altLang="zh-CN" sz="2400" dirty="0">
              <a:solidFill>
                <a:srgbClr val="006600"/>
              </a:solidFill>
              <a:ea typeface="黑体" pitchFamily="2" charset="-122"/>
            </a:endParaRPr>
          </a:p>
        </p:txBody>
      </p:sp>
      <p:sp>
        <p:nvSpPr>
          <p:cNvPr id="79877" name="Text Box 5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066800" y="5181600"/>
            <a:ext cx="464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55600" indent="-355600">
              <a:spcBef>
                <a:spcPct val="50000"/>
              </a:spcBef>
              <a:buFontTx/>
              <a:buChar char="•"/>
            </a:pPr>
            <a:r>
              <a:rPr lang="zh-CN" altLang="en-US" sz="2400">
                <a:solidFill>
                  <a:srgbClr val="006600"/>
                </a:solidFill>
                <a:ea typeface="黑体" pitchFamily="2" charset="-122"/>
              </a:rPr>
              <a:t>激素</a:t>
            </a:r>
          </a:p>
        </p:txBody>
      </p:sp>
      <p:sp>
        <p:nvSpPr>
          <p:cNvPr id="79878" name="Text Box 6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1066800" y="5715000"/>
            <a:ext cx="464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55600" indent="-355600">
              <a:spcBef>
                <a:spcPct val="50000"/>
              </a:spcBef>
              <a:buFontTx/>
              <a:buChar char="•"/>
            </a:pPr>
            <a:r>
              <a:rPr lang="zh-CN" altLang="en-US" sz="2400">
                <a:solidFill>
                  <a:srgbClr val="006600"/>
                </a:solidFill>
                <a:ea typeface="黑体" pitchFamily="2" charset="-122"/>
              </a:rPr>
              <a:t>抗菌肽</a:t>
            </a:r>
            <a:endParaRPr lang="en-US" altLang="zh-CN" sz="2400">
              <a:solidFill>
                <a:srgbClr val="006600"/>
              </a:solidFill>
              <a:ea typeface="黑体" pitchFamily="2" charset="-122"/>
            </a:endParaRPr>
          </a:p>
        </p:txBody>
      </p:sp>
      <p:sp>
        <p:nvSpPr>
          <p:cNvPr id="79879" name="Text Box 7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1066800" y="4495800"/>
            <a:ext cx="464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55600" indent="-355600">
              <a:spcBef>
                <a:spcPct val="50000"/>
              </a:spcBef>
              <a:buFontTx/>
              <a:buChar char="•"/>
            </a:pPr>
            <a:r>
              <a:rPr lang="zh-CN" altLang="en-US" sz="2400" dirty="0">
                <a:solidFill>
                  <a:srgbClr val="006600"/>
                </a:solidFill>
                <a:ea typeface="黑体" pitchFamily="2" charset="-122"/>
              </a:rPr>
              <a:t>神经肽</a:t>
            </a:r>
            <a:endParaRPr lang="en-US" altLang="zh-CN" sz="2400" dirty="0">
              <a:solidFill>
                <a:srgbClr val="006600"/>
              </a:solidFill>
              <a:ea typeface="黑体" pitchFamily="2" charset="-122"/>
            </a:endParaRPr>
          </a:p>
        </p:txBody>
      </p:sp>
      <p:sp>
        <p:nvSpPr>
          <p:cNvPr id="79882" name="Rectangle 10"/>
          <p:cNvSpPr>
            <a:spLocks noChangeArrowheads="1"/>
          </p:cNvSpPr>
          <p:nvPr/>
        </p:nvSpPr>
        <p:spPr bwMode="auto">
          <a:xfrm>
            <a:off x="457200" y="1676400"/>
            <a:ext cx="8382000" cy="106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生物的生长、发育、细胞分化、大脑活动、肿瘤病变、免疫防御、生殖控制、抗衰老、生物钟规律及分子进化等均涉及到</a:t>
            </a:r>
            <a:r>
              <a:rPr lang="zh-CN" altLang="en-US" dirty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活性肽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。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  <a:p>
            <a:pPr marL="342900" indent="-342900">
              <a:lnSpc>
                <a:spcPct val="115000"/>
              </a:lnSpc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生物活性肽是机体内传递信息、调节代谢和协调器官活动的</a:t>
            </a:r>
            <a:r>
              <a:rPr lang="zh-CN" altLang="en-US" dirty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重要化学信使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2899569"/>
            <a:ext cx="5791200" cy="1215231"/>
          </a:xfrm>
        </p:spPr>
        <p:txBody>
          <a:bodyPr/>
          <a:lstStyle/>
          <a:p>
            <a:pPr lvl="1">
              <a:lnSpc>
                <a:spcPct val="120000"/>
              </a:lnSpc>
              <a:buClr>
                <a:srgbClr val="006600"/>
              </a:buClr>
              <a:buSzPct val="70000"/>
              <a:buFont typeface="Wingdings" pitchFamily="2" charset="2"/>
              <a:buChar char="Ø"/>
            </a:pPr>
            <a:r>
              <a:rPr lang="zh-CN" altLang="en-US" sz="1600" dirty="0">
                <a:ea typeface="黑体" pitchFamily="2" charset="-122"/>
              </a:rPr>
              <a:t>维护蛋白质活性中心的巯基</a:t>
            </a:r>
          </a:p>
          <a:p>
            <a:pPr lvl="1">
              <a:lnSpc>
                <a:spcPct val="120000"/>
              </a:lnSpc>
              <a:buClr>
                <a:srgbClr val="006600"/>
              </a:buClr>
              <a:buSzPct val="70000"/>
              <a:buFont typeface="Wingdings" pitchFamily="2" charset="2"/>
              <a:buChar char="Ø"/>
            </a:pPr>
            <a:r>
              <a:rPr lang="zh-CN" altLang="en-US" sz="1600" dirty="0">
                <a:ea typeface="黑体" pitchFamily="2" charset="-122"/>
              </a:rPr>
              <a:t>参与二硫化合物相互转化</a:t>
            </a:r>
          </a:p>
          <a:p>
            <a:pPr lvl="1">
              <a:lnSpc>
                <a:spcPct val="120000"/>
              </a:lnSpc>
              <a:buClr>
                <a:srgbClr val="006600"/>
              </a:buClr>
              <a:buSzPct val="70000"/>
              <a:buFont typeface="Wingdings" pitchFamily="2" charset="2"/>
              <a:buChar char="Ø"/>
            </a:pPr>
            <a:r>
              <a:rPr lang="zh-CN" altLang="en-US" sz="1600" dirty="0">
                <a:ea typeface="黑体" pitchFamily="2" charset="-122"/>
              </a:rPr>
              <a:t>某些酶的辅酶，在体内氧化还原过程中起重要的作用</a:t>
            </a:r>
            <a:endParaRPr lang="en-US" altLang="zh-CN" sz="1600" dirty="0">
              <a:ea typeface="黑体" pitchFamily="2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438400" y="4343400"/>
            <a:ext cx="3810000" cy="121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defRPr sz="24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9pPr>
          </a:lstStyle>
          <a:p>
            <a:pPr lvl="1">
              <a:lnSpc>
                <a:spcPct val="120000"/>
              </a:lnSpc>
              <a:buClr>
                <a:srgbClr val="006600"/>
              </a:buClr>
              <a:buSzPct val="70000"/>
            </a:pPr>
            <a:r>
              <a:rPr lang="zh-CN" altLang="en-US" sz="1600" dirty="0">
                <a:ea typeface="黑体" pitchFamily="2" charset="-122"/>
              </a:rPr>
              <a:t>是一类特殊的信息物质。</a:t>
            </a:r>
            <a:endParaRPr lang="en-US" altLang="zh-CN" sz="1600" dirty="0">
              <a:ea typeface="黑体" pitchFamily="2" charset="-122"/>
            </a:endParaRPr>
          </a:p>
          <a:p>
            <a:pPr lvl="1">
              <a:lnSpc>
                <a:spcPct val="120000"/>
              </a:lnSpc>
              <a:buClr>
                <a:srgbClr val="006600"/>
              </a:buClr>
              <a:buSzPct val="70000"/>
            </a:pPr>
            <a:r>
              <a:rPr lang="zh-CN" altLang="en-US" sz="1600" dirty="0">
                <a:ea typeface="黑体" pitchFamily="2" charset="-122"/>
              </a:rPr>
              <a:t>在体内调节多种多样的生理功能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248400" y="4267200"/>
            <a:ext cx="2895600" cy="204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defRPr sz="24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rgbClr val="A50021"/>
                </a:solidFill>
                <a:ea typeface="黑体" pitchFamily="2" charset="-122"/>
              </a:rPr>
              <a:t>脑啡肽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1200">
                <a:ea typeface="黑体" pitchFamily="2" charset="-122"/>
              </a:rPr>
              <a:t>Tyr-Gly-Gly-Phe-Met  </a:t>
            </a:r>
            <a:r>
              <a:rPr lang="zh-CN" altLang="en-US" sz="1200">
                <a:ea typeface="黑体" pitchFamily="2" charset="-122"/>
              </a:rPr>
              <a:t>甲硫氨酸脑啡肽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1200">
                <a:ea typeface="黑体" pitchFamily="2" charset="-122"/>
              </a:rPr>
              <a:t>Tyr-Gly-Gly-Phe-Leu  </a:t>
            </a:r>
            <a:r>
              <a:rPr lang="zh-CN" altLang="en-US" sz="1200">
                <a:ea typeface="黑体" pitchFamily="2" charset="-122"/>
              </a:rPr>
              <a:t>亮氨酸脑啡肽</a:t>
            </a:r>
          </a:p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rgbClr val="A50021"/>
                </a:solidFill>
                <a:ea typeface="黑体" pitchFamily="2" charset="-122"/>
              </a:rPr>
              <a:t>内啡肽</a:t>
            </a:r>
          </a:p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rgbClr val="A50021"/>
                </a:solidFill>
                <a:ea typeface="黑体" pitchFamily="2" charset="-122"/>
              </a:rPr>
              <a:t>强啡肽</a:t>
            </a:r>
            <a:r>
              <a:rPr lang="en-US" altLang="zh-CN" sz="1200">
                <a:solidFill>
                  <a:srgbClr val="A50021"/>
                </a:solidFill>
                <a:ea typeface="黑体" pitchFamily="2" charset="-122"/>
              </a:rPr>
              <a:t>A</a:t>
            </a:r>
            <a:r>
              <a:rPr lang="zh-CN" altLang="en-US" sz="1200">
                <a:ea typeface="黑体" pitchFamily="2" charset="-122"/>
              </a:rPr>
              <a:t>：</a:t>
            </a:r>
            <a:r>
              <a:rPr lang="en-US" altLang="zh-CN" sz="1200">
                <a:ea typeface="黑体" pitchFamily="2" charset="-122"/>
              </a:rPr>
              <a:t>17</a:t>
            </a:r>
            <a:r>
              <a:rPr lang="zh-CN" altLang="en-US" sz="1200">
                <a:ea typeface="黑体" pitchFamily="2" charset="-122"/>
              </a:rPr>
              <a:t>肽</a:t>
            </a:r>
          </a:p>
          <a:p>
            <a:pPr>
              <a:lnSpc>
                <a:spcPct val="120000"/>
              </a:lnSpc>
            </a:pPr>
            <a:r>
              <a:rPr lang="en-US" altLang="zh-CN" sz="1200">
                <a:solidFill>
                  <a:srgbClr val="A50021"/>
                </a:solidFill>
                <a:ea typeface="黑体" pitchFamily="2" charset="-122"/>
              </a:rPr>
              <a:t>P-</a:t>
            </a:r>
            <a:r>
              <a:rPr lang="zh-CN" altLang="en-US" sz="1200">
                <a:solidFill>
                  <a:srgbClr val="A50021"/>
                </a:solidFill>
                <a:ea typeface="黑体" pitchFamily="2" charset="-122"/>
              </a:rPr>
              <a:t>物质</a:t>
            </a:r>
            <a:r>
              <a:rPr lang="zh-CN" altLang="en-US" sz="1200">
                <a:ea typeface="黑体" pitchFamily="2" charset="-122"/>
              </a:rPr>
              <a:t>：</a:t>
            </a:r>
            <a:r>
              <a:rPr lang="en-US" altLang="zh-CN" sz="1200">
                <a:ea typeface="黑体" pitchFamily="2" charset="-122"/>
              </a:rPr>
              <a:t>11</a:t>
            </a:r>
            <a:r>
              <a:rPr lang="zh-CN" altLang="en-US" sz="1200">
                <a:ea typeface="黑体" pitchFamily="2" charset="-122"/>
              </a:rPr>
              <a:t>肽</a:t>
            </a:r>
            <a:endParaRPr lang="zh-CN" altLang="en-US" sz="1200" dirty="0">
              <a:ea typeface="黑体" pitchFamily="2" charset="-122"/>
            </a:endParaRP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905000" y="1905000"/>
            <a:ext cx="6400800" cy="375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蛋白质的基本知识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基本结构单位氨基酸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蛋白质的结构</a:t>
            </a:r>
            <a:endParaRPr lang="en-US" altLang="zh-CN" sz="2800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维持蛋白质结构的构像的化学键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蛋白质结构与功能的关系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蛋白质的性质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51</a:t>
            </a:fld>
            <a:endParaRPr lang="zh-CN" altLang="en-US" dirty="0"/>
          </a:p>
        </p:txBody>
      </p:sp>
    </p:spTree>
  </p:cSld>
  <p:clrMapOvr>
    <a:masterClrMapping/>
  </p:clrMapOvr>
  <p:transition>
    <p:strips dir="l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78523"/>
            <a:ext cx="6400800" cy="533400"/>
          </a:xfrm>
        </p:spPr>
        <p:txBody>
          <a:bodyPr/>
          <a:lstStyle/>
          <a:p>
            <a:r>
              <a:rPr lang="zh-CN" altLang="en-US" sz="3200" b="1" dirty="0"/>
              <a:t>蛋白质的结构</a:t>
            </a:r>
            <a:endParaRPr lang="en-US" altLang="zh-CN" sz="3200" b="1" dirty="0"/>
          </a:p>
        </p:txBody>
      </p:sp>
      <p:sp>
        <p:nvSpPr>
          <p:cNvPr id="18436" name="Rectangle 4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143000" y="1445310"/>
            <a:ext cx="7221849" cy="646331"/>
          </a:xfrm>
          <a:prstGeom prst="rect">
            <a:avLst/>
          </a:prstGeom>
          <a:solidFill>
            <a:srgbClr val="CCFF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b="1" dirty="0"/>
              <a:t>一级结构</a:t>
            </a:r>
          </a:p>
          <a:p>
            <a:r>
              <a:rPr lang="zh-CN" altLang="en-US" b="1" dirty="0"/>
              <a:t>蛋白质的一级结构指的是氨基酸按一定顺序以</a:t>
            </a:r>
            <a:r>
              <a:rPr lang="zh-CN" altLang="en-US" b="1" dirty="0">
                <a:solidFill>
                  <a:srgbClr val="C00000"/>
                </a:solidFill>
              </a:rPr>
              <a:t>肽键</a:t>
            </a:r>
            <a:r>
              <a:rPr lang="zh-CN" altLang="en-US" b="1" dirty="0"/>
              <a:t>相连形成的多肽链 </a:t>
            </a:r>
          </a:p>
        </p:txBody>
      </p:sp>
      <p:sp>
        <p:nvSpPr>
          <p:cNvPr id="18437" name="Rectangle 5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33475" y="2362200"/>
            <a:ext cx="8010525" cy="1190625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b="1" dirty="0"/>
              <a:t>二级结构</a:t>
            </a:r>
          </a:p>
          <a:p>
            <a:r>
              <a:rPr lang="zh-CN" altLang="en-US" b="1" dirty="0"/>
              <a:t>指多肽链中彼此靠近的氨基酸残基之间由于</a:t>
            </a:r>
            <a:r>
              <a:rPr lang="zh-CN" altLang="en-US" b="1" dirty="0">
                <a:solidFill>
                  <a:srgbClr val="C00000"/>
                </a:solidFill>
              </a:rPr>
              <a:t>氢键</a:t>
            </a:r>
            <a:r>
              <a:rPr lang="zh-CN" altLang="en-US" b="1" dirty="0"/>
              <a:t>相互作用而形成的空间关系；</a:t>
            </a:r>
          </a:p>
          <a:p>
            <a:r>
              <a:rPr lang="zh-CN" altLang="en-US" b="1" dirty="0"/>
              <a:t>是指蛋白质分子中多肽链本身折叠方式。 </a:t>
            </a:r>
          </a:p>
          <a:p>
            <a:r>
              <a:rPr lang="zh-CN" altLang="en-US" b="1" dirty="0"/>
              <a:t>主要二级结构有</a:t>
            </a:r>
            <a:r>
              <a:rPr lang="en-US" altLang="zh-CN" b="1" dirty="0"/>
              <a:t>——α</a:t>
            </a:r>
            <a:r>
              <a:rPr lang="zh-CN" altLang="en-US" b="1" dirty="0"/>
              <a:t>螺旋，</a:t>
            </a:r>
            <a:r>
              <a:rPr lang="en-US" altLang="zh-CN" b="1" dirty="0"/>
              <a:t>β</a:t>
            </a:r>
            <a:r>
              <a:rPr lang="zh-CN" altLang="en-US" b="1" dirty="0"/>
              <a:t>折叠（片层）等 </a:t>
            </a:r>
          </a:p>
        </p:txBody>
      </p:sp>
      <p:sp>
        <p:nvSpPr>
          <p:cNvPr id="18438" name="Rectangle 6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43000" y="3886200"/>
            <a:ext cx="7620000" cy="64135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b="1" dirty="0">
                <a:latin typeface="宋体" charset="-122"/>
              </a:rPr>
              <a:t>三级结构</a:t>
            </a:r>
          </a:p>
          <a:p>
            <a:r>
              <a:rPr lang="zh-CN" altLang="en-US" b="1" dirty="0">
                <a:latin typeface="宋体" charset="-122"/>
              </a:rPr>
              <a:t>多肽链在二级结构基础上一步折叠、卷曲形成的多少有点球形的紧密结构</a:t>
            </a:r>
            <a:r>
              <a:rPr lang="zh-CN" altLang="en-US" b="1" dirty="0"/>
              <a:t> </a:t>
            </a:r>
          </a:p>
        </p:txBody>
      </p:sp>
      <p:sp>
        <p:nvSpPr>
          <p:cNvPr id="18439" name="Rectangle 7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43000" y="5181600"/>
            <a:ext cx="7620000" cy="6413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chemeClr val="accent3"/>
                </a:solidFill>
                <a:latin typeface="Times New Roman" charset="0"/>
                <a:ea typeface="黑体" pitchFamily="2" charset="-122"/>
              </a:rPr>
              <a:t>四级结构</a:t>
            </a:r>
            <a:r>
              <a:rPr lang="zh-CN" altLang="en-US" b="1" dirty="0">
                <a:solidFill>
                  <a:schemeClr val="accent3"/>
                </a:solidFill>
              </a:rPr>
              <a:t> </a:t>
            </a:r>
          </a:p>
          <a:p>
            <a:r>
              <a:rPr lang="zh-CN" altLang="en-US" b="1" dirty="0">
                <a:solidFill>
                  <a:schemeClr val="accent3"/>
                </a:solidFill>
                <a:latin typeface="宋体" charset="-122"/>
              </a:rPr>
              <a:t>几条多肽链在三级结构基础上缔合在一起</a:t>
            </a:r>
            <a:r>
              <a:rPr lang="zh-CN" altLang="en-US" b="1" dirty="0">
                <a:solidFill>
                  <a:schemeClr val="accent3"/>
                </a:solidFill>
              </a:rPr>
              <a:t> </a:t>
            </a:r>
          </a:p>
        </p:txBody>
      </p:sp>
      <p:sp>
        <p:nvSpPr>
          <p:cNvPr id="18440" name="AutoShape 8"/>
          <p:cNvSpPr>
            <a:spLocks/>
          </p:cNvSpPr>
          <p:nvPr/>
        </p:nvSpPr>
        <p:spPr bwMode="auto">
          <a:xfrm>
            <a:off x="914400" y="2667000"/>
            <a:ext cx="228600" cy="2667000"/>
          </a:xfrm>
          <a:prstGeom prst="leftBrace">
            <a:avLst>
              <a:gd name="adj1" fmla="val 97222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381000" y="3429000"/>
            <a:ext cx="458788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/>
              <a:t>空间结构</a:t>
            </a:r>
          </a:p>
        </p:txBody>
      </p:sp>
    </p:spTree>
    <p:extLst>
      <p:ext uri="{BB962C8B-B14F-4D97-AF65-F5344CB8AC3E}">
        <p14:creationId xmlns:p14="http://schemas.microsoft.com/office/powerpoint/2010/main" val="1333185456"/>
      </p:ext>
    </p:extLst>
  </p:cSld>
  <p:clrMapOvr>
    <a:masterClrMapping/>
  </p:clrMapOvr>
  <p:transition>
    <p:strips dir="ld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 dirty="0"/>
              <a:t>蛋白质的分子结构</a:t>
            </a:r>
            <a:endParaRPr lang="en-US" altLang="zh-CN" dirty="0"/>
          </a:p>
        </p:txBody>
      </p:sp>
      <p:sp>
        <p:nvSpPr>
          <p:cNvPr id="80902" name="Text Box 6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685800" y="2114490"/>
            <a:ext cx="4800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ea typeface="黑体" pitchFamily="2" charset="-122"/>
              </a:rPr>
              <a:t>蛋白质的一级结构</a:t>
            </a:r>
            <a:endParaRPr lang="en-US" altLang="zh-CN" sz="2000" dirty="0">
              <a:solidFill>
                <a:srgbClr val="000066"/>
              </a:solidFill>
              <a:ea typeface="黑体" pitchFamily="2" charset="-122"/>
            </a:endParaRPr>
          </a:p>
        </p:txBody>
      </p:sp>
      <p:sp>
        <p:nvSpPr>
          <p:cNvPr id="80903" name="Text Box 7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685800" y="2724090"/>
            <a:ext cx="4800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ea typeface="黑体" pitchFamily="2" charset="-122"/>
              </a:rPr>
              <a:t>蛋白质的二级结构</a:t>
            </a:r>
            <a:endParaRPr lang="en-US" altLang="zh-CN" sz="2000" dirty="0">
              <a:solidFill>
                <a:srgbClr val="000066"/>
              </a:solidFill>
              <a:ea typeface="黑体" pitchFamily="2" charset="-122"/>
            </a:endParaRPr>
          </a:p>
        </p:txBody>
      </p:sp>
      <p:sp>
        <p:nvSpPr>
          <p:cNvPr id="80904" name="Text Box 8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685800" y="3333690"/>
            <a:ext cx="4800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p"/>
            </a:pPr>
            <a:r>
              <a:rPr lang="zh-CN" altLang="en-US" sz="2000">
                <a:solidFill>
                  <a:srgbClr val="000066"/>
                </a:solidFill>
                <a:ea typeface="黑体" pitchFamily="2" charset="-122"/>
              </a:rPr>
              <a:t>蛋白质的三级结构</a:t>
            </a:r>
            <a:endParaRPr lang="en-US" altLang="zh-CN" sz="2000">
              <a:solidFill>
                <a:srgbClr val="000066"/>
              </a:solidFill>
              <a:ea typeface="黑体" pitchFamily="2" charset="-122"/>
            </a:endParaRPr>
          </a:p>
        </p:txBody>
      </p:sp>
      <p:sp>
        <p:nvSpPr>
          <p:cNvPr id="80905" name="Text Box 9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685800" y="3943290"/>
            <a:ext cx="4800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p"/>
            </a:pPr>
            <a:r>
              <a:rPr lang="zh-CN" altLang="en-US" sz="2000">
                <a:solidFill>
                  <a:srgbClr val="000066"/>
                </a:solidFill>
                <a:ea typeface="黑体" pitchFamily="2" charset="-122"/>
              </a:rPr>
              <a:t>蛋白质的四级结构</a:t>
            </a:r>
            <a:endParaRPr lang="en-US" altLang="zh-CN" sz="2000">
              <a:solidFill>
                <a:srgbClr val="000066"/>
              </a:solidFill>
              <a:ea typeface="黑体" pitchFamily="2" charset="-122"/>
            </a:endParaRPr>
          </a:p>
        </p:txBody>
      </p:sp>
      <p:sp>
        <p:nvSpPr>
          <p:cNvPr id="80907" name="Text Box 11"/>
          <p:cNvSpPr txBox="1">
            <a:spLocks noChangeArrowheads="1"/>
          </p:cNvSpPr>
          <p:nvPr/>
        </p:nvSpPr>
        <p:spPr bwMode="auto">
          <a:xfrm>
            <a:off x="4648200" y="2114490"/>
            <a:ext cx="1905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None/>
            </a:pPr>
            <a:r>
              <a:rPr lang="zh-CN" altLang="en-US" sz="2000">
                <a:solidFill>
                  <a:srgbClr val="006600"/>
                </a:solidFill>
                <a:ea typeface="黑体" pitchFamily="2" charset="-122"/>
              </a:rPr>
              <a:t>共价结构</a:t>
            </a:r>
          </a:p>
        </p:txBody>
      </p:sp>
      <p:sp>
        <p:nvSpPr>
          <p:cNvPr id="80908" name="Text Box 12"/>
          <p:cNvSpPr txBox="1">
            <a:spLocks noChangeArrowheads="1"/>
          </p:cNvSpPr>
          <p:nvPr/>
        </p:nvSpPr>
        <p:spPr bwMode="auto">
          <a:xfrm>
            <a:off x="4648200" y="3333690"/>
            <a:ext cx="1905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None/>
            </a:pPr>
            <a:r>
              <a:rPr lang="zh-CN" altLang="en-US" sz="2000">
                <a:solidFill>
                  <a:srgbClr val="006600"/>
                </a:solidFill>
                <a:ea typeface="黑体" pitchFamily="2" charset="-122"/>
              </a:rPr>
              <a:t>空间结构</a:t>
            </a:r>
          </a:p>
        </p:txBody>
      </p:sp>
      <p:sp>
        <p:nvSpPr>
          <p:cNvPr id="80909" name="AutoShape 13"/>
          <p:cNvSpPr>
            <a:spLocks/>
          </p:cNvSpPr>
          <p:nvPr/>
        </p:nvSpPr>
        <p:spPr bwMode="auto">
          <a:xfrm>
            <a:off x="4267200" y="2952690"/>
            <a:ext cx="152400" cy="1371600"/>
          </a:xfrm>
          <a:prstGeom prst="rightBrace">
            <a:avLst>
              <a:gd name="adj1" fmla="val 7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400"/>
          </a:p>
        </p:txBody>
      </p:sp>
      <p:sp>
        <p:nvSpPr>
          <p:cNvPr id="80911" name="AutoShape 15"/>
          <p:cNvSpPr>
            <a:spLocks noChangeArrowheads="1"/>
          </p:cNvSpPr>
          <p:nvPr/>
        </p:nvSpPr>
        <p:spPr bwMode="auto">
          <a:xfrm>
            <a:off x="3733800" y="2286000"/>
            <a:ext cx="533400" cy="152400"/>
          </a:xfrm>
          <a:prstGeom prst="notchedRightArrow">
            <a:avLst>
              <a:gd name="adj1" fmla="val 50000"/>
              <a:gd name="adj2" fmla="val 8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400"/>
          </a:p>
        </p:txBody>
      </p:sp>
      <p:sp>
        <p:nvSpPr>
          <p:cNvPr id="80914" name="Rectangle 18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85800" y="4552890"/>
            <a:ext cx="387798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55600" indent="-355600">
              <a:buSzPct val="65000"/>
              <a:buFont typeface="Wingdings" pitchFamily="2" charset="2"/>
              <a:buChar char="p"/>
            </a:pPr>
            <a:r>
              <a:rPr kumimoji="1" lang="zh-CN" altLang="en-US" sz="2000" dirty="0">
                <a:solidFill>
                  <a:srgbClr val="000066"/>
                </a:solidFill>
                <a:ea typeface="黑体" pitchFamily="2" charset="-122"/>
              </a:rPr>
              <a:t>维持蛋白质分子构象的化学键</a:t>
            </a:r>
          </a:p>
        </p:txBody>
      </p:sp>
      <p:sp>
        <p:nvSpPr>
          <p:cNvPr id="80915" name="Text Box 19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685800" y="5162490"/>
            <a:ext cx="6248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p"/>
            </a:pPr>
            <a:r>
              <a:rPr lang="zh-CN" altLang="en-US" sz="2000" dirty="0">
                <a:solidFill>
                  <a:srgbClr val="000066"/>
                </a:solidFill>
                <a:ea typeface="黑体" pitchFamily="2" charset="-122"/>
              </a:rPr>
              <a:t>蛋白质构象的研究方法</a:t>
            </a:r>
            <a:endParaRPr lang="en-US" altLang="zh-CN" sz="2000" dirty="0">
              <a:solidFill>
                <a:srgbClr val="000066"/>
              </a:solidFill>
              <a:ea typeface="黑体" pitchFamily="2" charset="-122"/>
            </a:endParaRPr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90559"/>
            <a:ext cx="2409825" cy="654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53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2" name="Text Box 4"/>
          <p:cNvSpPr txBox="1">
            <a:spLocks noChangeArrowheads="1"/>
          </p:cNvSpPr>
          <p:nvPr/>
        </p:nvSpPr>
        <p:spPr bwMode="auto">
          <a:xfrm>
            <a:off x="1752600" y="399782"/>
            <a:ext cx="5061001" cy="120032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蛋白质的一级结构</a:t>
            </a:r>
            <a:endParaRPr lang="en-US" altLang="zh-CN" sz="36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  <a:p>
            <a:r>
              <a:rPr lang="zh-CN" altLang="en-US" sz="36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lang="en-US" altLang="zh-CN" sz="36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primary structure</a:t>
            </a:r>
            <a:r>
              <a:rPr lang="zh-CN" altLang="en-US" sz="36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 </a:t>
            </a:r>
          </a:p>
        </p:txBody>
      </p:sp>
      <p:sp>
        <p:nvSpPr>
          <p:cNvPr id="314378" name="Text Box 10"/>
          <p:cNvSpPr txBox="1">
            <a:spLocks noChangeArrowheads="1"/>
          </p:cNvSpPr>
          <p:nvPr/>
        </p:nvSpPr>
        <p:spPr bwMode="auto">
          <a:xfrm>
            <a:off x="512618" y="1566862"/>
            <a:ext cx="8169275" cy="132414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</a:rPr>
              <a:t>定义：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Times New Roman" charset="0"/>
              </a:rPr>
              <a:t>即蛋白质的化学结构，是指多肽链上各种氨基酸残基的种类和排列顺序，也包括二硫键的数目。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Times New Roman" charset="0"/>
              </a:rPr>
              <a:t> </a:t>
            </a:r>
          </a:p>
        </p:txBody>
      </p:sp>
      <p:sp>
        <p:nvSpPr>
          <p:cNvPr id="314380" name="Rectangle 12"/>
          <p:cNvSpPr>
            <a:spLocks noChangeArrowheads="1"/>
          </p:cNvSpPr>
          <p:nvPr/>
        </p:nvSpPr>
        <p:spPr bwMode="auto">
          <a:xfrm>
            <a:off x="1938338" y="2833688"/>
            <a:ext cx="9144000" cy="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77426" y="3151496"/>
            <a:ext cx="8207375" cy="15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lnSpc>
                <a:spcPct val="180000"/>
              </a:lnSpc>
              <a:buClr>
                <a:schemeClr val="hlink"/>
              </a:buClr>
              <a:buSzPct val="110000"/>
            </a:pPr>
            <a:r>
              <a:rPr lang="zh-CN" altLang="en-US" sz="2400" dirty="0">
                <a:solidFill>
                  <a:srgbClr val="C00000"/>
                </a:solidFill>
                <a:latin typeface="Times New Roman" charset="0"/>
                <a:ea typeface="+mn-ea"/>
              </a:rPr>
              <a:t>主要化学键</a:t>
            </a:r>
            <a:r>
              <a:rPr kumimoji="1" lang="zh-CN" altLang="en-US" dirty="0">
                <a:solidFill>
                  <a:srgbClr val="990033"/>
                </a:solidFill>
                <a:latin typeface="华文中宋" panose="02010600040101010101" pitchFamily="2" charset="-122"/>
              </a:rPr>
              <a:t>：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+mn-ea"/>
              </a:rPr>
              <a:t>肽键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latin typeface="Times New Roman" charset="0"/>
              <a:ea typeface="+mn-ea"/>
            </a:endParaRPr>
          </a:p>
          <a:p>
            <a:pPr eaLnBrk="1" hangingPunct="1">
              <a:lnSpc>
                <a:spcPct val="180000"/>
              </a:lnSpc>
              <a:buClr>
                <a:schemeClr val="hlink"/>
              </a:buClr>
              <a:buSzPct val="110000"/>
            </a:pP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+mn-ea"/>
              </a:rPr>
              <a:t>二硫键的位置属于一级结构的范畴   </a:t>
            </a:r>
          </a:p>
        </p:txBody>
      </p:sp>
    </p:spTree>
    <p:extLst>
      <p:ext uri="{BB962C8B-B14F-4D97-AF65-F5344CB8AC3E}">
        <p14:creationId xmlns:p14="http://schemas.microsoft.com/office/powerpoint/2010/main" val="368802729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752600" y="279705"/>
            <a:ext cx="7239000" cy="1258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6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一级结构是蛋白质空间构象和特异生物学功能的基础</a:t>
            </a:r>
          </a:p>
        </p:txBody>
      </p: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388937" y="1873660"/>
            <a:ext cx="8602663" cy="2881313"/>
            <a:chOff x="228" y="1434"/>
            <a:chExt cx="5419" cy="1815"/>
          </a:xfrm>
        </p:grpSpPr>
        <p:pic>
          <p:nvPicPr>
            <p:cNvPr id="7" name="Picture 8" descr="SK183_1_008i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2" t="2861" r="1430" b="7935"/>
            <a:stretch>
              <a:fillRect/>
            </a:stretch>
          </p:blipFill>
          <p:spPr bwMode="auto">
            <a:xfrm>
              <a:off x="228" y="1477"/>
              <a:ext cx="5374" cy="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5556" y="1434"/>
              <a:ext cx="91" cy="1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609600" y="5463382"/>
            <a:ext cx="7634288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Times New Roman" charset="0"/>
              </a:rPr>
              <a:t>牛胰岛素的一级结构： 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Times New Roman" charset="0"/>
              </a:rPr>
              <a:t>51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Times New Roman" charset="0"/>
              </a:rPr>
              <a:t>个氨基酸，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Times New Roman" charset="0"/>
              </a:rPr>
              <a:t>A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Times New Roman" charset="0"/>
              </a:rPr>
              <a:t>（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Times New Roman" charset="0"/>
              </a:rPr>
              <a:t>21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Times New Roman" charset="0"/>
              </a:rPr>
              <a:t>肽）、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Times New Roman" charset="0"/>
              </a:rPr>
              <a:t>B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Times New Roman" charset="0"/>
              </a:rPr>
              <a:t>（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Times New Roman" charset="0"/>
              </a:rPr>
              <a:t>30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Times New Roman" charset="0"/>
              </a:rPr>
              <a:t>肽）两条肽链，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Times New Roman" charset="0"/>
              </a:rPr>
              <a:t>A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Times New Roman" charset="0"/>
              </a:rPr>
              <a:t>链内一对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Times New Roman" charset="0"/>
              </a:rPr>
              <a:t>S-S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Times New Roman" charset="0"/>
              </a:rPr>
              <a:t>，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Times New Roman" charset="0"/>
              </a:rPr>
              <a:t>A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Times New Roman" charset="0"/>
              </a:rPr>
              <a:t>和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Times New Roman" charset="0"/>
              </a:rPr>
              <a:t>B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Times New Roman" charset="0"/>
              </a:rPr>
              <a:t>链间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Times New Roman" charset="0"/>
              </a:rPr>
              <a:t>2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Times New Roman" charset="0"/>
              </a:rPr>
              <a:t>对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Times New Roman" charset="0"/>
              </a:rPr>
              <a:t>S-S</a:t>
            </a:r>
          </a:p>
        </p:txBody>
      </p:sp>
    </p:spTree>
    <p:extLst>
      <p:ext uri="{BB962C8B-B14F-4D97-AF65-F5344CB8AC3E}">
        <p14:creationId xmlns:p14="http://schemas.microsoft.com/office/powerpoint/2010/main" val="3713003731"/>
      </p:ext>
    </p:extLst>
  </p:cSld>
  <p:clrMapOvr>
    <a:masterClrMapping/>
  </p:clrMapOvr>
  <p:transition>
    <p:strips dir="ld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F52A276-A3BA-40A8-BDE8-F747BD654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什么是必需氨基酸？</a:t>
            </a:r>
            <a:endParaRPr lang="en-US" altLang="zh-CN" dirty="0"/>
          </a:p>
          <a:p>
            <a:r>
              <a:rPr lang="zh-CN" altLang="en-US" dirty="0"/>
              <a:t>氨基酸的酸碱性质有哪些？什么是氨基酸的等电点？</a:t>
            </a:r>
            <a:endParaRPr lang="en-US" altLang="zh-CN" dirty="0"/>
          </a:p>
          <a:p>
            <a:r>
              <a:rPr lang="zh-CN" altLang="en-US" dirty="0"/>
              <a:t>蛋白质的生物学功能有哪些？</a:t>
            </a:r>
            <a:endParaRPr lang="en-US" altLang="zh-CN" dirty="0"/>
          </a:p>
          <a:p>
            <a:r>
              <a:rPr lang="zh-CN" altLang="en-US" dirty="0"/>
              <a:t>蛋白质的基本组成是什么？</a:t>
            </a:r>
            <a:endParaRPr lang="en-US" altLang="zh-CN" dirty="0"/>
          </a:p>
          <a:p>
            <a:r>
              <a:rPr lang="zh-CN" altLang="en-US" dirty="0"/>
              <a:t>什么是蛋白质的一级结构？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1D5086A-9C0D-4ED1-8323-177FC14D4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1C9B6D-37D6-4C9F-A741-9BA0467E97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1975486"/>
      </p:ext>
    </p:extLst>
  </p:cSld>
  <p:clrMapOvr>
    <a:masterClrMapping/>
  </p:clrMapOvr>
  <p:transition>
    <p:strips dir="ld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1628322" y="478645"/>
            <a:ext cx="7363278" cy="1143000"/>
          </a:xfrm>
        </p:spPr>
        <p:txBody>
          <a:bodyPr/>
          <a:lstStyle/>
          <a:p>
            <a:r>
              <a:rPr lang="en-US" altLang="zh-CN" sz="2800" kern="1200" dirty="0">
                <a:solidFill>
                  <a:srgbClr val="C00000"/>
                </a:solidFill>
                <a:latin typeface="楷体_GB2312" pitchFamily="49" charset="-122"/>
                <a:ea typeface="+mn-ea"/>
                <a:cs typeface="+mn-cs"/>
              </a:rPr>
              <a:t>3.3 </a:t>
            </a:r>
            <a:r>
              <a:rPr lang="zh-CN" altLang="en-US" sz="2800" kern="1200" dirty="0">
                <a:solidFill>
                  <a:srgbClr val="C00000"/>
                </a:solidFill>
                <a:latin typeface="楷体_GB2312" pitchFamily="49" charset="-122"/>
                <a:ea typeface="+mn-ea"/>
                <a:cs typeface="+mn-cs"/>
              </a:rPr>
              <a:t>蛋白质的二级结构</a:t>
            </a:r>
            <a:r>
              <a:rPr lang="zh-CN" altLang="en-US" sz="2800" kern="12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800" kern="12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secondary structure</a:t>
            </a:r>
            <a:r>
              <a:rPr lang="zh-CN" altLang="en-US" sz="2800" kern="12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752600"/>
            <a:ext cx="8370125" cy="4319587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kern="1200" dirty="0">
                <a:solidFill>
                  <a:srgbClr val="C00000"/>
                </a:solidFill>
                <a:latin typeface="Times New Roman" charset="0"/>
              </a:rPr>
              <a:t>定义</a:t>
            </a:r>
            <a:r>
              <a:rPr lang="zh-CN" altLang="en-US" dirty="0"/>
              <a:t>：指多肽链主链在一级结构的基础上进一步的盘旋或折叠，形成的周期性构象。</a:t>
            </a:r>
            <a:r>
              <a:rPr lang="zh-CN" altLang="en-US" dirty="0">
                <a:ea typeface="黑体" pitchFamily="2" charset="-122"/>
              </a:rPr>
              <a:t>是指蛋白质分子中多肽链</a:t>
            </a:r>
            <a:r>
              <a:rPr kumimoji="1" lang="zh-CN" altLang="en-US" dirty="0">
                <a:latin typeface="华文中宋" panose="02010600040101010101" pitchFamily="2" charset="-122"/>
              </a:rPr>
              <a:t>主链骨架原子的相对空间位置，并不涉及氨基酸残基侧链的构象</a:t>
            </a:r>
            <a:r>
              <a:rPr kumimoji="1" lang="zh-CN" altLang="en-US" b="0" dirty="0">
                <a:latin typeface="华文中宋" panose="02010600040101010101" pitchFamily="2" charset="-122"/>
              </a:rPr>
              <a:t> </a:t>
            </a:r>
            <a:r>
              <a:rPr kumimoji="1" lang="zh-CN" altLang="en-US" dirty="0">
                <a:latin typeface="华文中宋" panose="02010600040101010101" pitchFamily="2" charset="-122"/>
              </a:rPr>
              <a:t>。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rgbClr val="FF0000"/>
                </a:solidFill>
              </a:rPr>
              <a:t>维系二级结构的力</a:t>
            </a:r>
            <a:r>
              <a:rPr lang="zh-CN" altLang="en-US" dirty="0"/>
              <a:t>是肽链中的氨基（</a:t>
            </a:r>
            <a:r>
              <a:rPr lang="en-US" altLang="zh-CN" dirty="0"/>
              <a:t>-NH</a:t>
            </a:r>
            <a:r>
              <a:rPr lang="zh-CN" altLang="en-US" dirty="0"/>
              <a:t>）与羰基（</a:t>
            </a:r>
            <a:r>
              <a:rPr lang="en-US" altLang="zh-CN" dirty="0"/>
              <a:t>-C=O</a:t>
            </a:r>
            <a:r>
              <a:rPr lang="zh-CN" altLang="en-US" dirty="0"/>
              <a:t>）之间所形成的</a:t>
            </a:r>
            <a:r>
              <a:rPr lang="zh-CN" altLang="en-US" kern="1200" dirty="0">
                <a:solidFill>
                  <a:srgbClr val="C00000"/>
                </a:solidFill>
                <a:latin typeface="Times New Roman" charset="0"/>
              </a:rPr>
              <a:t>氢键</a:t>
            </a:r>
            <a:endParaRPr lang="en-US" altLang="zh-CN" kern="1200" dirty="0">
              <a:solidFill>
                <a:srgbClr val="C00000"/>
              </a:solidFill>
              <a:latin typeface="Times New Roman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kern="1200" dirty="0">
              <a:solidFill>
                <a:srgbClr val="C00000"/>
              </a:solidFill>
              <a:latin typeface="Times New Roman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57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2976541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Line 2"/>
          <p:cNvSpPr>
            <a:spLocks noChangeShapeType="1"/>
          </p:cNvSpPr>
          <p:nvPr/>
        </p:nvSpPr>
        <p:spPr bwMode="auto">
          <a:xfrm>
            <a:off x="1769269" y="1295400"/>
            <a:ext cx="5410200" cy="0"/>
          </a:xfrm>
          <a:prstGeom prst="line">
            <a:avLst/>
          </a:prstGeom>
          <a:noFill/>
          <a:ln w="57150" cap="sq" cmpd="thinThick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276" name="Text Box 4"/>
          <p:cNvSpPr txBox="1">
            <a:spLocks noChangeArrowheads="1"/>
          </p:cNvSpPr>
          <p:nvPr/>
        </p:nvSpPr>
        <p:spPr bwMode="auto">
          <a:xfrm>
            <a:off x="1695339" y="605744"/>
            <a:ext cx="2888932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3300"/>
                </a:solidFill>
                <a:latin typeface="楷体_GB2312" pitchFamily="49" charset="-122"/>
              </a:rPr>
              <a:t>肽平面与二面角</a:t>
            </a:r>
            <a:r>
              <a:rPr lang="zh-CN" altLang="en-US" sz="2800" dirty="0">
                <a:solidFill>
                  <a:srgbClr val="FF3300"/>
                </a:solidFill>
                <a:latin typeface="楷体_GB2312" pitchFamily="49" charset="-122"/>
              </a:rPr>
              <a:t> </a:t>
            </a:r>
          </a:p>
        </p:txBody>
      </p:sp>
      <p:sp>
        <p:nvSpPr>
          <p:cNvPr id="310278" name="Rectangle 6"/>
          <p:cNvSpPr>
            <a:spLocks noChangeArrowheads="1"/>
          </p:cNvSpPr>
          <p:nvPr/>
        </p:nvSpPr>
        <p:spPr bwMode="auto">
          <a:xfrm>
            <a:off x="2224088" y="3076575"/>
            <a:ext cx="9144000" cy="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pic>
        <p:nvPicPr>
          <p:cNvPr id="310281" name="Picture 9" descr="肽平面-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6338" y="4054476"/>
            <a:ext cx="7358062" cy="2311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10282" name="Text Box 10"/>
          <p:cNvSpPr txBox="1">
            <a:spLocks noChangeArrowheads="1"/>
          </p:cNvSpPr>
          <p:nvPr/>
        </p:nvSpPr>
        <p:spPr bwMode="auto">
          <a:xfrm>
            <a:off x="701231" y="1906915"/>
            <a:ext cx="7788275" cy="193899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3300"/>
                </a:solidFill>
                <a:latin typeface="Times New Roman" charset="0"/>
              </a:rPr>
              <a:t>肽平面（</a:t>
            </a:r>
            <a:r>
              <a:rPr lang="en-US" altLang="zh-CN" sz="2400" b="1" dirty="0">
                <a:solidFill>
                  <a:srgbClr val="FF3300"/>
                </a:solidFill>
                <a:latin typeface="Times New Roman" charset="0"/>
              </a:rPr>
              <a:t>peptide plane</a:t>
            </a:r>
            <a:r>
              <a:rPr lang="zh-CN" altLang="en-US" sz="2400" b="1" dirty="0">
                <a:solidFill>
                  <a:srgbClr val="FF3300"/>
                </a:solidFill>
                <a:latin typeface="Times New Roman" charset="0"/>
              </a:rPr>
              <a:t>）：</a:t>
            </a:r>
            <a:r>
              <a:rPr kumimoji="1" lang="zh-CN" altLang="en-US" sz="2400" dirty="0"/>
              <a:t>参与组成肽键的</a:t>
            </a:r>
            <a:r>
              <a:rPr kumimoji="1" lang="en-US" altLang="zh-CN" sz="2400" dirty="0"/>
              <a:t>6</a:t>
            </a:r>
            <a:r>
              <a:rPr kumimoji="1" lang="zh-CN" altLang="en-US" sz="2400" dirty="0"/>
              <a:t>个原子位于同一平面，又叫酰胺平面或肽键平面，也叫</a:t>
            </a:r>
            <a:r>
              <a:rPr lang="zh-CN" altLang="en-US" sz="2400" b="1" dirty="0">
                <a:solidFill>
                  <a:srgbClr val="FF3300"/>
                </a:solidFill>
                <a:latin typeface="Times New Roman" charset="0"/>
              </a:rPr>
              <a:t>肽单元 </a:t>
            </a:r>
            <a:r>
              <a:rPr lang="zh-CN" altLang="zh-CN" sz="2400" b="1" dirty="0">
                <a:solidFill>
                  <a:srgbClr val="FF3300"/>
                </a:solidFill>
                <a:latin typeface="Times New Roman" charset="0"/>
              </a:rPr>
              <a:t>(</a:t>
            </a:r>
            <a:r>
              <a:rPr lang="en-US" altLang="zh-CN" sz="2400" b="1" dirty="0">
                <a:solidFill>
                  <a:srgbClr val="FF3300"/>
                </a:solidFill>
                <a:latin typeface="Times New Roman" charset="0"/>
              </a:rPr>
              <a:t>peptide unit)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zh-CN" altLang="en-US" sz="2400" dirty="0"/>
              <a:t>它是蛋白质构象的基本结构单位</a:t>
            </a:r>
            <a:endParaRPr kumimoji="1"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charset="0"/>
              </a:rPr>
              <a:t>通常是反式的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225847"/>
      </p:ext>
    </p:extLst>
  </p:cSld>
  <p:clrMapOvr>
    <a:masterClrMapping/>
  </p:clrMapOvr>
  <p:transition>
    <p:strips dir="ld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5" name="Rectangle 5"/>
          <p:cNvSpPr>
            <a:spLocks noChangeArrowheads="1"/>
          </p:cNvSpPr>
          <p:nvPr/>
        </p:nvSpPr>
        <p:spPr bwMode="auto">
          <a:xfrm>
            <a:off x="2224088" y="3076575"/>
            <a:ext cx="9144000" cy="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12327" name="Text Box 7"/>
          <p:cNvSpPr txBox="1">
            <a:spLocks noChangeArrowheads="1"/>
          </p:cNvSpPr>
          <p:nvPr/>
        </p:nvSpPr>
        <p:spPr bwMode="auto">
          <a:xfrm>
            <a:off x="304800" y="1828800"/>
            <a:ext cx="3886200" cy="378565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3300"/>
                </a:solidFill>
                <a:latin typeface="Times New Roman" charset="0"/>
              </a:rPr>
              <a:t>二面角（</a:t>
            </a:r>
            <a:r>
              <a:rPr lang="en-US" altLang="zh-CN" sz="2000" b="1" dirty="0">
                <a:solidFill>
                  <a:srgbClr val="FF3300"/>
                </a:solidFill>
                <a:latin typeface="Times New Roman" charset="0"/>
              </a:rPr>
              <a:t>dihedral angle</a:t>
            </a:r>
            <a:r>
              <a:rPr lang="zh-CN" altLang="en-US" sz="2000" b="1" dirty="0">
                <a:solidFill>
                  <a:srgbClr val="FF3300"/>
                </a:solidFill>
                <a:latin typeface="Times New Roman" charset="0"/>
              </a:rPr>
              <a:t>）：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charset="0"/>
              </a:rPr>
              <a:t>肽平面的连接处为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Times New Roman" charset="0"/>
              </a:rPr>
              <a:t>α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charset="0"/>
              </a:rPr>
              <a:t>碳原子。它与相邻的两个参与肽键形成的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Times New Roman" charset="0"/>
              </a:rPr>
              <a:t>C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charset="0"/>
              </a:rPr>
              <a:t>和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Times New Roman" charset="0"/>
              </a:rPr>
              <a:t>N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charset="0"/>
              </a:rPr>
              <a:t>原子之间的单键可以在一定范围内转动，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Times New Roman" charset="0"/>
              </a:rPr>
              <a:t>Cα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Times New Roman" charset="0"/>
              </a:rPr>
              <a:t>-N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charset="0"/>
              </a:rPr>
              <a:t>之间称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Times New Roman" charset="0"/>
              </a:rPr>
              <a:t>φ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charset="0"/>
              </a:rPr>
              <a:t>角，在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Times New Roman" charset="0"/>
              </a:rPr>
              <a:t>Cα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Times New Roman" charset="0"/>
              </a:rPr>
              <a:t>-C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charset="0"/>
              </a:rPr>
              <a:t>之间称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Times New Roman" charset="0"/>
              </a:rPr>
              <a:t>ψ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charset="0"/>
              </a:rPr>
              <a:t>角，这就是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Times New Roman" charset="0"/>
              </a:rPr>
              <a:t>α-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charset="0"/>
              </a:rPr>
              <a:t>碳原子上的一对二面角。这对二面角决定了相邻肽平面的相对位置。  </a:t>
            </a:r>
          </a:p>
        </p:txBody>
      </p:sp>
      <p:sp>
        <p:nvSpPr>
          <p:cNvPr id="312329" name="Rectangle 9"/>
          <p:cNvSpPr>
            <a:spLocks noChangeArrowheads="1"/>
          </p:cNvSpPr>
          <p:nvPr/>
        </p:nvSpPr>
        <p:spPr bwMode="auto">
          <a:xfrm>
            <a:off x="2709863" y="2428875"/>
            <a:ext cx="9144000" cy="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pic>
        <p:nvPicPr>
          <p:cNvPr id="312328" name="Picture 8" descr="03110相邻两个肽平面及二面角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2132945"/>
            <a:ext cx="4458608" cy="3048000"/>
          </a:xfrm>
          <a:prstGeom prst="rect">
            <a:avLst/>
          </a:prstGeom>
          <a:noFill/>
          <a:ln w="9525">
            <a:solidFill>
              <a:srgbClr val="339966"/>
            </a:solidFill>
            <a:miter lim="800000"/>
            <a:headEnd/>
            <a:tailEnd/>
          </a:ln>
        </p:spPr>
      </p:pic>
      <p:sp>
        <p:nvSpPr>
          <p:cNvPr id="312330" name="Text Box 10"/>
          <p:cNvSpPr txBox="1">
            <a:spLocks noChangeArrowheads="1"/>
          </p:cNvSpPr>
          <p:nvPr/>
        </p:nvSpPr>
        <p:spPr bwMode="auto">
          <a:xfrm>
            <a:off x="4876800" y="5562600"/>
            <a:ext cx="3441700" cy="49558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charset="0"/>
              </a:rPr>
              <a:t>相邻二个肽平面上的二面角</a:t>
            </a:r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>
            <a:off x="1769269" y="1295400"/>
            <a:ext cx="5410200" cy="0"/>
          </a:xfrm>
          <a:prstGeom prst="line">
            <a:avLst/>
          </a:prstGeom>
          <a:noFill/>
          <a:ln w="57150" cap="sq" cmpd="thinThick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981200" y="647701"/>
            <a:ext cx="3611886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3300"/>
                </a:solidFill>
                <a:latin typeface="楷体_GB2312" pitchFamily="49" charset="-122"/>
              </a:rPr>
              <a:t>肽单位平面与二面角 </a:t>
            </a:r>
          </a:p>
        </p:txBody>
      </p:sp>
    </p:spTree>
    <p:extLst>
      <p:ext uri="{BB962C8B-B14F-4D97-AF65-F5344CB8AC3E}">
        <p14:creationId xmlns:p14="http://schemas.microsoft.com/office/powerpoint/2010/main" val="244934791"/>
      </p:ext>
    </p:extLst>
  </p:cSld>
  <p:clrMapOvr>
    <a:masterClrMapping/>
  </p:clrMapOvr>
  <p:transition>
    <p:strips dir="l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ea typeface="黑体" pitchFamily="49" charset="-122"/>
              </a:rPr>
              <a:t>水的化学性质</a:t>
            </a:r>
            <a:endParaRPr lang="en-US" altLang="zh-CN" dirty="0">
              <a:solidFill>
                <a:srgbClr val="C00000"/>
              </a:solidFill>
              <a:ea typeface="黑体" pitchFamily="49" charset="-122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676400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zh-CN" altLang="en-US" sz="2000" dirty="0">
                <a:ea typeface="黑体" pitchFamily="49" charset="-122"/>
              </a:rPr>
              <a:t>水的物理性质决定了细胞内外环境中其它物质的溶解度，水的化学性质决定了溶液中其它分子的行为。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zh-CN" altLang="en-US" sz="2000" dirty="0">
                <a:ea typeface="黑体" pitchFamily="49" charset="-122"/>
              </a:rPr>
              <a:t>存在于水环境中的生物分子需要有一个相对稳定的</a:t>
            </a:r>
            <a:r>
              <a:rPr lang="en-US" altLang="zh-CN" sz="2000" dirty="0">
                <a:ea typeface="黑体" pitchFamily="49" charset="-122"/>
              </a:rPr>
              <a:t>pH</a:t>
            </a:r>
            <a:r>
              <a:rPr lang="zh-CN" altLang="en-US" sz="2000" dirty="0">
                <a:ea typeface="黑体" pitchFamily="49" charset="-122"/>
              </a:rPr>
              <a:t>环境，才能完成特定的生物功能。</a:t>
            </a:r>
          </a:p>
        </p:txBody>
      </p:sp>
      <p:sp>
        <p:nvSpPr>
          <p:cNvPr id="46085" name="Rectangle 5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57200" y="3657600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en-US" altLang="zh-CN" sz="2400">
                <a:solidFill>
                  <a:srgbClr val="000066"/>
                </a:solidFill>
              </a:rPr>
              <a:t>(</a:t>
            </a:r>
            <a:r>
              <a:rPr lang="zh-CN" altLang="en-US" sz="2400">
                <a:solidFill>
                  <a:srgbClr val="000066"/>
                </a:solidFill>
              </a:rPr>
              <a:t>一</a:t>
            </a:r>
            <a:r>
              <a:rPr lang="en-US" altLang="zh-CN" sz="2400">
                <a:solidFill>
                  <a:srgbClr val="000066"/>
                </a:solidFill>
              </a:rPr>
              <a:t>) </a:t>
            </a:r>
            <a:r>
              <a:rPr lang="zh-CN" altLang="en-US" sz="2400">
                <a:solidFill>
                  <a:srgbClr val="000066"/>
                </a:solidFill>
              </a:rPr>
              <a:t>缓冲溶液</a:t>
            </a:r>
            <a:r>
              <a:rPr lang="en-US" altLang="zh-CN" sz="2400">
                <a:solidFill>
                  <a:srgbClr val="000066"/>
                </a:solidFill>
              </a:rPr>
              <a:t>	</a:t>
            </a:r>
          </a:p>
        </p:txBody>
      </p:sp>
      <p:sp>
        <p:nvSpPr>
          <p:cNvPr id="46086" name="Rectangle 6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7200" y="4267200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66"/>
                </a:solidFill>
              </a:rPr>
              <a:t>(</a:t>
            </a:r>
            <a:r>
              <a:rPr lang="zh-CN" altLang="en-US" sz="2400" dirty="0">
                <a:solidFill>
                  <a:srgbClr val="000066"/>
                </a:solidFill>
              </a:rPr>
              <a:t>二</a:t>
            </a:r>
            <a:r>
              <a:rPr lang="en-US" altLang="zh-CN" sz="2400" dirty="0">
                <a:solidFill>
                  <a:srgbClr val="000066"/>
                </a:solidFill>
              </a:rPr>
              <a:t>) </a:t>
            </a:r>
            <a:r>
              <a:rPr lang="zh-CN" altLang="en-US" sz="2400" dirty="0">
                <a:solidFill>
                  <a:srgbClr val="000066"/>
                </a:solidFill>
              </a:rPr>
              <a:t>生物化学中常用的缓冲溶液</a:t>
            </a:r>
            <a:r>
              <a:rPr lang="en-US" altLang="zh-CN" sz="2400" dirty="0">
                <a:solidFill>
                  <a:srgbClr val="000066"/>
                </a:solidFill>
              </a:rPr>
              <a:t>	</a:t>
            </a:r>
          </a:p>
        </p:txBody>
      </p:sp>
      <p:sp>
        <p:nvSpPr>
          <p:cNvPr id="46087" name="Rectangle 7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57200" y="4876800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en-US" altLang="zh-CN" sz="2400">
                <a:solidFill>
                  <a:srgbClr val="000066"/>
                </a:solidFill>
              </a:rPr>
              <a:t>(</a:t>
            </a:r>
            <a:r>
              <a:rPr lang="zh-CN" altLang="en-US" sz="2400">
                <a:solidFill>
                  <a:srgbClr val="000066"/>
                </a:solidFill>
              </a:rPr>
              <a:t>三</a:t>
            </a:r>
            <a:r>
              <a:rPr lang="en-US" altLang="zh-CN" sz="2400">
                <a:solidFill>
                  <a:srgbClr val="000066"/>
                </a:solidFill>
              </a:rPr>
              <a:t>) pH</a:t>
            </a:r>
            <a:r>
              <a:rPr lang="zh-CN" altLang="en-US" sz="2400">
                <a:solidFill>
                  <a:srgbClr val="000066"/>
                </a:solidFill>
              </a:rPr>
              <a:t>值和生命</a:t>
            </a:r>
            <a:r>
              <a:rPr lang="en-US" altLang="zh-CN" sz="2400">
                <a:solidFill>
                  <a:srgbClr val="000066"/>
                </a:solidFill>
              </a:rPr>
              <a:t>	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893627"/>
      </p:ext>
    </p:extLst>
  </p:cSld>
  <p:clrMapOvr>
    <a:masterClrMapping/>
  </p:clrMapOvr>
  <p:transition>
    <p:strips dir="ld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 dirty="0"/>
              <a:t>蛋白质的二级结构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ea typeface="黑体" pitchFamily="2" charset="-122"/>
              </a:rPr>
              <a:t>是指蛋白质分子中多肽链骨架的</a:t>
            </a:r>
            <a:r>
              <a:rPr lang="zh-CN" altLang="en-US" sz="2400" dirty="0">
                <a:solidFill>
                  <a:srgbClr val="C00000"/>
                </a:solidFill>
                <a:ea typeface="黑体" pitchFamily="2" charset="-122"/>
              </a:rPr>
              <a:t>折叠方式</a:t>
            </a:r>
            <a:r>
              <a:rPr lang="zh-CN" altLang="en-US" sz="2400" dirty="0">
                <a:ea typeface="黑体" pitchFamily="2" charset="-122"/>
              </a:rPr>
              <a:t>。</a:t>
            </a:r>
          </a:p>
        </p:txBody>
      </p:sp>
      <p:sp>
        <p:nvSpPr>
          <p:cNvPr id="113671" name="Rectangle 7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258272" y="2590800"/>
            <a:ext cx="331372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55600" indent="-355600">
              <a:buSzPct val="80000"/>
              <a:buFontTx/>
              <a:buBlip>
                <a:blip r:embed="rId3"/>
              </a:buBlip>
            </a:pPr>
            <a:r>
              <a:rPr lang="zh-CN" altLang="en-US" sz="2400" dirty="0">
                <a:solidFill>
                  <a:srgbClr val="006600"/>
                </a:solidFill>
                <a:ea typeface="黑体" pitchFamily="2" charset="-122"/>
              </a:rPr>
              <a:t>二级结构的基本构象</a:t>
            </a:r>
            <a:endParaRPr lang="en-US" altLang="zh-CN" sz="2400" dirty="0">
              <a:solidFill>
                <a:srgbClr val="006600"/>
              </a:solidFill>
              <a:ea typeface="黑体" pitchFamily="2" charset="-122"/>
            </a:endParaRPr>
          </a:p>
          <a:p>
            <a:pPr marL="355600" indent="-355600">
              <a:buSzPct val="80000"/>
              <a:buFontTx/>
              <a:buBlip>
                <a:blip r:embed="rId3"/>
              </a:buBlip>
            </a:pPr>
            <a:endParaRPr lang="zh-CN" altLang="en-US" sz="2400" dirty="0">
              <a:solidFill>
                <a:srgbClr val="006600"/>
              </a:solidFill>
              <a:ea typeface="黑体" pitchFamily="2" charset="-122"/>
            </a:endParaRPr>
          </a:p>
        </p:txBody>
      </p:sp>
      <p:sp>
        <p:nvSpPr>
          <p:cNvPr id="113673" name="Rectangle 9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295400" y="5029200"/>
            <a:ext cx="206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55600" indent="-355600">
              <a:buSzPct val="80000"/>
              <a:buFontTx/>
              <a:buBlip>
                <a:blip r:embed="rId3"/>
              </a:buBlip>
            </a:pPr>
            <a:r>
              <a:rPr lang="zh-CN" altLang="en-US" sz="2400" dirty="0">
                <a:solidFill>
                  <a:srgbClr val="006600"/>
                </a:solidFill>
                <a:ea typeface="黑体" pitchFamily="2" charset="-122"/>
              </a:rPr>
              <a:t>超二级结构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60</a:t>
            </a:fld>
            <a:endParaRPr lang="zh-CN" alt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524000" y="3124200"/>
            <a:ext cx="5791200" cy="121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defRPr sz="24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9pPr>
          </a:lstStyle>
          <a:p>
            <a:pPr lvl="1">
              <a:lnSpc>
                <a:spcPct val="120000"/>
              </a:lnSpc>
              <a:buClr>
                <a:srgbClr val="006600"/>
              </a:buClr>
              <a:buSzPct val="70000"/>
            </a:pPr>
            <a:r>
              <a:rPr lang="en-US" altLang="zh-CN" dirty="0">
                <a:solidFill>
                  <a:srgbClr val="A50021"/>
                </a:solidFill>
                <a:ea typeface="黑体" pitchFamily="2" charset="-122"/>
              </a:rPr>
              <a:t>α</a:t>
            </a:r>
            <a:r>
              <a:rPr lang="zh-CN" altLang="en-US" dirty="0">
                <a:solidFill>
                  <a:srgbClr val="A50021"/>
                </a:solidFill>
                <a:ea typeface="黑体" pitchFamily="2" charset="-122"/>
              </a:rPr>
              <a:t>螺旋</a:t>
            </a:r>
            <a:endParaRPr lang="en-US" altLang="zh-CN" dirty="0">
              <a:solidFill>
                <a:srgbClr val="A50021"/>
              </a:solidFill>
              <a:ea typeface="黑体" pitchFamily="2" charset="-122"/>
            </a:endParaRPr>
          </a:p>
          <a:p>
            <a:pPr lvl="1">
              <a:lnSpc>
                <a:spcPct val="120000"/>
              </a:lnSpc>
              <a:buClr>
                <a:srgbClr val="006600"/>
              </a:buClr>
              <a:buSzPct val="70000"/>
            </a:pPr>
            <a:r>
              <a:rPr lang="en-US" altLang="zh-CN" dirty="0">
                <a:solidFill>
                  <a:srgbClr val="A50021"/>
                </a:solidFill>
                <a:ea typeface="黑体" pitchFamily="2" charset="-122"/>
              </a:rPr>
              <a:t>β</a:t>
            </a:r>
            <a:r>
              <a:rPr lang="zh-CN" altLang="en-US" dirty="0">
                <a:solidFill>
                  <a:srgbClr val="A50021"/>
                </a:solidFill>
                <a:ea typeface="黑体" pitchFamily="2" charset="-122"/>
              </a:rPr>
              <a:t>折叠</a:t>
            </a:r>
            <a:endParaRPr lang="en-US" altLang="zh-CN" dirty="0">
              <a:solidFill>
                <a:srgbClr val="A50021"/>
              </a:solidFill>
              <a:ea typeface="黑体" pitchFamily="2" charset="-122"/>
            </a:endParaRPr>
          </a:p>
          <a:p>
            <a:pPr lvl="1">
              <a:lnSpc>
                <a:spcPct val="120000"/>
              </a:lnSpc>
              <a:buClr>
                <a:srgbClr val="006600"/>
              </a:buClr>
              <a:buSzPct val="70000"/>
            </a:pPr>
            <a:r>
              <a:rPr lang="zh-CN" altLang="en-US" dirty="0">
                <a:solidFill>
                  <a:srgbClr val="A50021"/>
                </a:solidFill>
                <a:ea typeface="黑体" pitchFamily="2" charset="-122"/>
              </a:rPr>
              <a:t>转角结构</a:t>
            </a:r>
            <a:endParaRPr lang="en-US" altLang="zh-CN" dirty="0">
              <a:solidFill>
                <a:srgbClr val="A50021"/>
              </a:solidFill>
              <a:ea typeface="黑体" pitchFamily="2" charset="-122"/>
            </a:endParaRPr>
          </a:p>
          <a:p>
            <a:pPr lvl="1">
              <a:lnSpc>
                <a:spcPct val="120000"/>
              </a:lnSpc>
              <a:buClr>
                <a:srgbClr val="006600"/>
              </a:buClr>
              <a:buSzPct val="70000"/>
            </a:pPr>
            <a:r>
              <a:rPr lang="zh-CN" altLang="en-US" dirty="0">
                <a:solidFill>
                  <a:srgbClr val="A50021"/>
                </a:solidFill>
                <a:ea typeface="黑体" pitchFamily="2" charset="-122"/>
              </a:rPr>
              <a:t>无规卷曲</a:t>
            </a:r>
            <a:endParaRPr lang="en-US" altLang="zh-CN" dirty="0">
              <a:ea typeface="黑体" pitchFamily="2" charset="-122"/>
            </a:endParaRP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el-GR" altLang="zh-CN" dirty="0">
                <a:cs typeface="Arial" charset="0"/>
              </a:rPr>
              <a:t>α</a:t>
            </a:r>
            <a:r>
              <a:rPr lang="zh-CN" altLang="en-US" dirty="0">
                <a:cs typeface="Arial" charset="0"/>
              </a:rPr>
              <a:t>螺旋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idx="1"/>
          </p:nvPr>
        </p:nvSpPr>
        <p:spPr>
          <a:xfrm>
            <a:off x="3505200" y="2280921"/>
            <a:ext cx="3200400" cy="4572000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SzPct val="80000"/>
              <a:buFont typeface="Wingdings" pitchFamily="2" charset="2"/>
              <a:buChar char="Ø"/>
            </a:pPr>
            <a:r>
              <a:rPr lang="el-GR" altLang="zh-CN" sz="2400" dirty="0">
                <a:solidFill>
                  <a:srgbClr val="A50021"/>
                </a:solidFill>
                <a:ea typeface="黑体" pitchFamily="2" charset="-122"/>
                <a:cs typeface="Arial" charset="0"/>
              </a:rPr>
              <a:t>α</a:t>
            </a:r>
            <a:r>
              <a:rPr lang="zh-CN" altLang="en-US" sz="2400" dirty="0">
                <a:solidFill>
                  <a:srgbClr val="A50021"/>
                </a:solidFill>
                <a:ea typeface="黑体" pitchFamily="2" charset="-122"/>
                <a:cs typeface="Arial" charset="0"/>
              </a:rPr>
              <a:t>螺旋结构主要特点</a:t>
            </a:r>
            <a:r>
              <a:rPr lang="zh-CN" altLang="en-US" sz="2400" dirty="0">
                <a:ea typeface="黑体" pitchFamily="2" charset="-122"/>
                <a:cs typeface="Arial" charset="0"/>
              </a:rPr>
              <a:t>：</a:t>
            </a:r>
            <a:endParaRPr lang="en-US" altLang="zh-CN" sz="2400" dirty="0">
              <a:ea typeface="黑体" pitchFamily="2" charset="-122"/>
              <a:cs typeface="Arial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FontTx/>
              <a:buNone/>
            </a:pPr>
            <a:r>
              <a:rPr lang="en-US" altLang="zh-CN" sz="2000" dirty="0">
                <a:ea typeface="黑体" pitchFamily="2" charset="-122"/>
                <a:cs typeface="Arial" charset="0"/>
              </a:rPr>
              <a:t>1</a:t>
            </a:r>
            <a:r>
              <a:rPr lang="zh-CN" altLang="en-US" sz="2000" dirty="0">
                <a:ea typeface="黑体" pitchFamily="2" charset="-122"/>
                <a:cs typeface="Arial" charset="0"/>
              </a:rPr>
              <a:t>、多肽主链沿“中心轴”螺旋上升，每</a:t>
            </a:r>
            <a:r>
              <a:rPr lang="en-US" altLang="zh-CN" sz="2000" dirty="0">
                <a:ea typeface="黑体" pitchFamily="2" charset="-122"/>
                <a:cs typeface="Arial" charset="0"/>
              </a:rPr>
              <a:t>3.6</a:t>
            </a:r>
            <a:r>
              <a:rPr lang="zh-CN" altLang="en-US" sz="2000" dirty="0">
                <a:ea typeface="黑体" pitchFamily="2" charset="-122"/>
                <a:cs typeface="Arial" charset="0"/>
              </a:rPr>
              <a:t>个氨基酸上升一圈，螺距</a:t>
            </a:r>
            <a:r>
              <a:rPr lang="en-US" altLang="zh-CN" sz="2000" dirty="0">
                <a:ea typeface="黑体" pitchFamily="2" charset="-122"/>
                <a:cs typeface="Arial" charset="0"/>
              </a:rPr>
              <a:t>0.54nm</a:t>
            </a:r>
            <a:r>
              <a:rPr lang="zh-CN" altLang="en-US" sz="2000" dirty="0">
                <a:ea typeface="黑体" pitchFamily="2" charset="-122"/>
                <a:cs typeface="Arial" charset="0"/>
              </a:rPr>
              <a:t>；</a:t>
            </a:r>
          </a:p>
          <a:p>
            <a:pPr>
              <a:lnSpc>
                <a:spcPct val="120000"/>
              </a:lnSpc>
              <a:spcAft>
                <a:spcPts val="600"/>
              </a:spcAft>
              <a:buFontTx/>
              <a:buNone/>
            </a:pPr>
            <a:r>
              <a:rPr lang="en-US" altLang="zh-CN" sz="2000" dirty="0">
                <a:ea typeface="黑体" pitchFamily="2" charset="-122"/>
                <a:cs typeface="Arial" charset="0"/>
              </a:rPr>
              <a:t>2</a:t>
            </a:r>
            <a:r>
              <a:rPr lang="zh-CN" altLang="en-US" sz="2000" dirty="0">
                <a:ea typeface="黑体" pitchFamily="2" charset="-122"/>
                <a:cs typeface="Arial" charset="0"/>
              </a:rPr>
              <a:t>、相邻螺圈之间形成链内</a:t>
            </a:r>
            <a:r>
              <a:rPr lang="zh-CN" altLang="en-US" sz="2000" dirty="0">
                <a:solidFill>
                  <a:srgbClr val="C00000"/>
                </a:solidFill>
                <a:ea typeface="黑体" pitchFamily="2" charset="-122"/>
                <a:cs typeface="Arial" charset="0"/>
              </a:rPr>
              <a:t>氢键</a:t>
            </a:r>
            <a:r>
              <a:rPr lang="zh-CN" altLang="en-US" sz="2000" dirty="0">
                <a:ea typeface="黑体" pitchFamily="2" charset="-122"/>
                <a:cs typeface="Arial" charset="0"/>
              </a:rPr>
              <a:t>；</a:t>
            </a:r>
          </a:p>
          <a:p>
            <a:pPr>
              <a:lnSpc>
                <a:spcPct val="120000"/>
              </a:lnSpc>
              <a:spcAft>
                <a:spcPts val="600"/>
              </a:spcAft>
              <a:buFontTx/>
              <a:buNone/>
            </a:pPr>
            <a:r>
              <a:rPr lang="en-US" altLang="zh-CN" sz="2000" dirty="0">
                <a:ea typeface="黑体" pitchFamily="2" charset="-122"/>
                <a:cs typeface="Arial" charset="0"/>
              </a:rPr>
              <a:t>3</a:t>
            </a:r>
            <a:r>
              <a:rPr lang="zh-CN" altLang="en-US" sz="2000" dirty="0">
                <a:ea typeface="黑体" pitchFamily="2" charset="-122"/>
                <a:cs typeface="Arial" charset="0"/>
              </a:rPr>
              <a:t>、</a:t>
            </a:r>
            <a:r>
              <a:rPr lang="en-US" altLang="zh-CN" sz="2000" dirty="0">
                <a:ea typeface="黑体" pitchFamily="2" charset="-122"/>
                <a:cs typeface="Arial" charset="0"/>
              </a:rPr>
              <a:t>R</a:t>
            </a:r>
            <a:r>
              <a:rPr lang="zh-CN" altLang="en-US" sz="2000" dirty="0">
                <a:ea typeface="黑体" pitchFamily="2" charset="-122"/>
                <a:cs typeface="Arial" charset="0"/>
              </a:rPr>
              <a:t>侧链在螺旋的外侧；</a:t>
            </a:r>
          </a:p>
          <a:p>
            <a:pPr>
              <a:lnSpc>
                <a:spcPct val="120000"/>
              </a:lnSpc>
              <a:spcAft>
                <a:spcPts val="600"/>
              </a:spcAft>
              <a:buFontTx/>
              <a:buNone/>
            </a:pPr>
            <a:r>
              <a:rPr lang="en-US" altLang="zh-CN" sz="2000" dirty="0">
                <a:ea typeface="黑体" pitchFamily="2" charset="-122"/>
                <a:cs typeface="Arial" charset="0"/>
              </a:rPr>
              <a:t>4</a:t>
            </a:r>
            <a:r>
              <a:rPr lang="zh-CN" altLang="en-US" sz="2000" dirty="0">
                <a:ea typeface="黑体" pitchFamily="2" charset="-122"/>
                <a:cs typeface="Arial" charset="0"/>
              </a:rPr>
              <a:t>、天然蛋白质的</a:t>
            </a:r>
            <a:r>
              <a:rPr lang="en-US" altLang="zh-CN" sz="2000" dirty="0">
                <a:ea typeface="宋体" charset="-122"/>
                <a:cs typeface="Arial" charset="0"/>
              </a:rPr>
              <a:t>α</a:t>
            </a:r>
            <a:r>
              <a:rPr lang="zh-CN" altLang="en-US" sz="2000" dirty="0">
                <a:ea typeface="黑体" pitchFamily="2" charset="-122"/>
                <a:cs typeface="Arial" charset="0"/>
              </a:rPr>
              <a:t>螺旋结构多为右手螺旋</a:t>
            </a:r>
          </a:p>
        </p:txBody>
      </p:sp>
      <p:grpSp>
        <p:nvGrpSpPr>
          <p:cNvPr id="121863" name="Group 7"/>
          <p:cNvGrpSpPr>
            <a:grpSpLocks/>
          </p:cNvGrpSpPr>
          <p:nvPr/>
        </p:nvGrpSpPr>
        <p:grpSpPr bwMode="auto">
          <a:xfrm>
            <a:off x="6829932" y="304800"/>
            <a:ext cx="2133600" cy="4587474"/>
            <a:chOff x="3888" y="1104"/>
            <a:chExt cx="1536" cy="3024"/>
          </a:xfrm>
        </p:grpSpPr>
        <p:pic>
          <p:nvPicPr>
            <p:cNvPr id="121860" name="Picture 4" descr="螺旋1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888" y="1104"/>
              <a:ext cx="1277" cy="3024"/>
            </a:xfrm>
            <a:prstGeom prst="rect">
              <a:avLst/>
            </a:prstGeom>
            <a:noFill/>
          </p:spPr>
        </p:pic>
        <p:sp>
          <p:nvSpPr>
            <p:cNvPr id="121861" name="Rectangle 5"/>
            <p:cNvSpPr>
              <a:spLocks noChangeArrowheads="1"/>
            </p:cNvSpPr>
            <p:nvPr/>
          </p:nvSpPr>
          <p:spPr bwMode="auto">
            <a:xfrm>
              <a:off x="5136" y="1536"/>
              <a:ext cx="288" cy="1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kumimoji="1" lang="zh-CN" altLang="en-US" sz="2000">
                  <a:solidFill>
                    <a:srgbClr val="000066"/>
                  </a:solidFill>
                  <a:ea typeface="黑体" pitchFamily="2" charset="-122"/>
                </a:rPr>
                <a:t>右手型</a:t>
              </a:r>
              <a:r>
                <a:rPr kumimoji="1" lang="en-US" altLang="zh-CN" sz="2000">
                  <a:solidFill>
                    <a:srgbClr val="000066"/>
                  </a:solidFill>
                  <a:ea typeface="黑体" pitchFamily="2" charset="-122"/>
                </a:rPr>
                <a:t>α</a:t>
              </a:r>
              <a:r>
                <a:rPr kumimoji="1" lang="zh-CN" altLang="en-US" sz="2000">
                  <a:solidFill>
                    <a:srgbClr val="000066"/>
                  </a:solidFill>
                  <a:ea typeface="黑体" pitchFamily="2" charset="-122"/>
                </a:rPr>
                <a:t>螺旋结构模型</a:t>
              </a: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61</a:t>
            </a:fld>
            <a:endParaRPr lang="zh-CN" altLang="en-US" dirty="0"/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81200"/>
            <a:ext cx="2981325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 descr="a3 副本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62400" y="0"/>
            <a:ext cx="2536501" cy="2720974"/>
          </a:xfrm>
          <a:prstGeom prst="rect">
            <a:avLst/>
          </a:prstGeom>
          <a:noFill/>
        </p:spPr>
      </p:pic>
      <p:pic>
        <p:nvPicPr>
          <p:cNvPr id="133124" name="Picture 4" descr="http://www.otos.cn/otos_editor/uploadfile/2012040315125703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95850"/>
            <a:ext cx="15811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en-US" altLang="en-US" dirty="0"/>
              <a:t>β</a:t>
            </a:r>
            <a:r>
              <a:rPr lang="en-US" altLang="zh-CN" dirty="0"/>
              <a:t> </a:t>
            </a:r>
            <a:r>
              <a:rPr lang="en-US" altLang="en-US" dirty="0" err="1"/>
              <a:t>折叠</a:t>
            </a:r>
            <a:endParaRPr lang="zh-CN" altLang="en-US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idx="1"/>
          </p:nvPr>
        </p:nvSpPr>
        <p:spPr>
          <a:xfrm>
            <a:off x="827088" y="1989138"/>
            <a:ext cx="6030912" cy="4319587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SzPct val="80000"/>
              <a:buFont typeface="Wingdings" pitchFamily="2" charset="2"/>
              <a:buChar char="Ø"/>
            </a:pPr>
            <a:r>
              <a:rPr lang="en-US" altLang="en-US" sz="2000" dirty="0">
                <a:solidFill>
                  <a:srgbClr val="A50021"/>
                </a:solidFill>
              </a:rPr>
              <a:t>β</a:t>
            </a:r>
            <a:r>
              <a:rPr lang="en-US" altLang="zh-CN" sz="2000" dirty="0">
                <a:solidFill>
                  <a:srgbClr val="A50021"/>
                </a:solidFill>
                <a:ea typeface="宋体" charset="-122"/>
              </a:rPr>
              <a:t> </a:t>
            </a:r>
            <a:r>
              <a:rPr lang="en-US" altLang="en-US" sz="2000" dirty="0" err="1">
                <a:solidFill>
                  <a:srgbClr val="A50021"/>
                </a:solidFill>
                <a:ea typeface="黑体" pitchFamily="2" charset="-122"/>
              </a:rPr>
              <a:t>折叠</a:t>
            </a: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结构主要特点</a:t>
            </a:r>
            <a:r>
              <a:rPr lang="zh-CN" altLang="en-US" sz="2000" dirty="0">
                <a:ea typeface="黑体" pitchFamily="2" charset="-122"/>
              </a:rPr>
              <a:t>：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000" dirty="0">
                <a:ea typeface="黑体" pitchFamily="2" charset="-122"/>
              </a:rPr>
              <a:t>1</a:t>
            </a:r>
            <a:r>
              <a:rPr lang="zh-CN" altLang="en-US" sz="2000" dirty="0">
                <a:ea typeface="黑体" pitchFamily="2" charset="-122"/>
              </a:rPr>
              <a:t>、肽链几乎是完全伸展的；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000" dirty="0">
                <a:ea typeface="黑体" pitchFamily="2" charset="-122"/>
              </a:rPr>
              <a:t>2</a:t>
            </a:r>
            <a:r>
              <a:rPr lang="zh-CN" altLang="en-US" sz="2000" dirty="0">
                <a:ea typeface="黑体" pitchFamily="2" charset="-122"/>
              </a:rPr>
              <a:t>、肽链呈锯齿状，按层平行排列，肽平面呈片状，称为折叠片；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000" dirty="0">
                <a:ea typeface="黑体" pitchFamily="2" charset="-122"/>
              </a:rPr>
              <a:t>3</a:t>
            </a:r>
            <a:r>
              <a:rPr lang="zh-CN" altLang="en-US" sz="2000" dirty="0">
                <a:ea typeface="黑体" pitchFamily="2" charset="-122"/>
              </a:rPr>
              <a:t>、相邻肽链上的</a:t>
            </a:r>
            <a:r>
              <a:rPr lang="en-US" altLang="zh-CN" sz="2000" dirty="0">
                <a:ea typeface="黑体" pitchFamily="2" charset="-122"/>
              </a:rPr>
              <a:t>-CO-</a:t>
            </a:r>
            <a:r>
              <a:rPr lang="zh-CN" altLang="en-US" sz="2000" dirty="0">
                <a:ea typeface="黑体" pitchFamily="2" charset="-122"/>
              </a:rPr>
              <a:t>与</a:t>
            </a:r>
            <a:r>
              <a:rPr lang="en-US" altLang="zh-CN" sz="2000" dirty="0">
                <a:ea typeface="黑体" pitchFamily="2" charset="-122"/>
              </a:rPr>
              <a:t>-NH-</a:t>
            </a:r>
            <a:r>
              <a:rPr lang="zh-CN" altLang="en-US" sz="2000" dirty="0">
                <a:ea typeface="黑体" pitchFamily="2" charset="-122"/>
              </a:rPr>
              <a:t>形成</a:t>
            </a:r>
            <a:r>
              <a:rPr lang="zh-CN" altLang="en-US" sz="2000" dirty="0">
                <a:solidFill>
                  <a:srgbClr val="C00000"/>
                </a:solidFill>
                <a:ea typeface="黑体" pitchFamily="2" charset="-122"/>
              </a:rPr>
              <a:t>氢键</a:t>
            </a:r>
            <a:r>
              <a:rPr lang="zh-CN" altLang="en-US" sz="2000" dirty="0">
                <a:ea typeface="黑体" pitchFamily="2" charset="-122"/>
              </a:rPr>
              <a:t>，氢键几乎垂直于肽链；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000" dirty="0">
                <a:ea typeface="黑体" pitchFamily="2" charset="-122"/>
              </a:rPr>
              <a:t>4</a:t>
            </a:r>
            <a:r>
              <a:rPr lang="zh-CN" altLang="en-US" sz="2000" dirty="0">
                <a:ea typeface="黑体" pitchFamily="2" charset="-122"/>
              </a:rPr>
              <a:t>、肽链的</a:t>
            </a:r>
            <a:r>
              <a:rPr lang="en-US" altLang="zh-CN" sz="2000" dirty="0">
                <a:ea typeface="黑体" pitchFamily="2" charset="-122"/>
              </a:rPr>
              <a:t>R</a:t>
            </a:r>
            <a:r>
              <a:rPr lang="zh-CN" altLang="en-US" sz="2000" dirty="0">
                <a:ea typeface="黑体" pitchFamily="2" charset="-122"/>
              </a:rPr>
              <a:t>基团在肽平面的上下交替出现；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000" dirty="0">
                <a:ea typeface="黑体" pitchFamily="2" charset="-122"/>
              </a:rPr>
              <a:t>5</a:t>
            </a:r>
            <a:r>
              <a:rPr lang="zh-CN" altLang="en-US" sz="2000" dirty="0">
                <a:ea typeface="黑体" pitchFamily="2" charset="-122"/>
              </a:rPr>
              <a:t>、折叠片有平行与反平行两种。</a:t>
            </a:r>
            <a:endParaRPr lang="en-US" altLang="zh-CN" sz="2000" dirty="0">
              <a:ea typeface="黑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62</a:t>
            </a:fld>
            <a:endParaRPr lang="zh-CN" altLang="en-US" dirty="0"/>
          </a:p>
        </p:txBody>
      </p:sp>
      <p:pic>
        <p:nvPicPr>
          <p:cNvPr id="134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754"/>
            <a:ext cx="2057400" cy="689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en-US" altLang="en-US" dirty="0"/>
              <a:t>β</a:t>
            </a:r>
            <a:r>
              <a:rPr lang="en-US" altLang="zh-CN" dirty="0"/>
              <a:t> </a:t>
            </a:r>
            <a:r>
              <a:rPr lang="en-US" altLang="en-US" dirty="0" err="1"/>
              <a:t>折叠</a:t>
            </a:r>
            <a:endParaRPr lang="zh-CN" altLang="en-US" dirty="0"/>
          </a:p>
        </p:txBody>
      </p:sp>
      <p:sp>
        <p:nvSpPr>
          <p:cNvPr id="123908" name="AutoShape 4"/>
          <p:cNvSpPr>
            <a:spLocks noChangeArrowheads="1"/>
          </p:cNvSpPr>
          <p:nvPr/>
        </p:nvSpPr>
        <p:spPr bwMode="auto">
          <a:xfrm>
            <a:off x="457200" y="3505200"/>
            <a:ext cx="1828800" cy="609600"/>
          </a:xfrm>
          <a:prstGeom prst="bevel">
            <a:avLst>
              <a:gd name="adj" fmla="val 12500"/>
            </a:avLst>
          </a:prstGeom>
          <a:gradFill rotWithShape="1">
            <a:gsLst>
              <a:gs pos="0">
                <a:srgbClr val="FFFF99">
                  <a:gamma/>
                  <a:shade val="46275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shade val="46275"/>
                  <a:invGamma/>
                </a:srgbClr>
              </a:gs>
            </a:gsLst>
            <a:lin ang="18900000" scaled="1"/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kumimoji="1" lang="zh-CN" altLang="en-US" sz="2200">
                <a:solidFill>
                  <a:srgbClr val="000066"/>
                </a:solidFill>
                <a:latin typeface="黑体" pitchFamily="2" charset="-122"/>
                <a:ea typeface="黑体" pitchFamily="2" charset="-122"/>
              </a:rPr>
              <a:t>平行</a:t>
            </a:r>
            <a:r>
              <a:rPr lang="en-US" altLang="en-US" sz="2200">
                <a:solidFill>
                  <a:srgbClr val="000066"/>
                </a:solidFill>
              </a:rPr>
              <a:t>β</a:t>
            </a:r>
            <a:r>
              <a:rPr kumimoji="1" lang="zh-CN" altLang="en-US" sz="2200">
                <a:solidFill>
                  <a:srgbClr val="000066"/>
                </a:solidFill>
                <a:latin typeface="黑体" pitchFamily="2" charset="-122"/>
                <a:ea typeface="黑体" pitchFamily="2" charset="-122"/>
              </a:rPr>
              <a:t>折叠</a:t>
            </a:r>
          </a:p>
        </p:txBody>
      </p:sp>
      <p:pic>
        <p:nvPicPr>
          <p:cNvPr id="12390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752600"/>
            <a:ext cx="6172200" cy="4419600"/>
          </a:xfrm>
          <a:prstGeom prst="rect">
            <a:avLst/>
          </a:prstGeom>
          <a:noFill/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63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en-US" altLang="en-US" dirty="0"/>
              <a:t>β</a:t>
            </a:r>
            <a:r>
              <a:rPr lang="en-US" altLang="zh-CN" dirty="0"/>
              <a:t> </a:t>
            </a:r>
            <a:r>
              <a:rPr lang="en-US" altLang="en-US" dirty="0" err="1"/>
              <a:t>折叠</a:t>
            </a:r>
            <a:endParaRPr lang="zh-CN" altLang="en-US" dirty="0"/>
          </a:p>
        </p:txBody>
      </p:sp>
      <p:sp>
        <p:nvSpPr>
          <p:cNvPr id="126980" name="AutoShape 4"/>
          <p:cNvSpPr>
            <a:spLocks noChangeArrowheads="1"/>
          </p:cNvSpPr>
          <p:nvPr/>
        </p:nvSpPr>
        <p:spPr bwMode="auto">
          <a:xfrm>
            <a:off x="457200" y="3505200"/>
            <a:ext cx="1828800" cy="609600"/>
          </a:xfrm>
          <a:prstGeom prst="bevel">
            <a:avLst>
              <a:gd name="adj" fmla="val 12500"/>
            </a:avLst>
          </a:prstGeom>
          <a:gradFill rotWithShape="1">
            <a:gsLst>
              <a:gs pos="0">
                <a:srgbClr val="FFFF99">
                  <a:gamma/>
                  <a:shade val="46275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shade val="46275"/>
                  <a:invGamma/>
                </a:srgbClr>
              </a:gs>
            </a:gsLst>
            <a:lin ang="18900000" scaled="1"/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kumimoji="1" lang="zh-CN" altLang="en-US" sz="2200">
                <a:solidFill>
                  <a:srgbClr val="000066"/>
                </a:solidFill>
                <a:latin typeface="黑体" pitchFamily="2" charset="-122"/>
                <a:ea typeface="黑体" pitchFamily="2" charset="-122"/>
              </a:rPr>
              <a:t>反平行</a:t>
            </a:r>
            <a:r>
              <a:rPr lang="en-US" altLang="en-US" sz="2200">
                <a:solidFill>
                  <a:srgbClr val="000066"/>
                </a:solidFill>
              </a:rPr>
              <a:t>β</a:t>
            </a:r>
            <a:r>
              <a:rPr kumimoji="1" lang="zh-CN" altLang="en-US" sz="2200">
                <a:solidFill>
                  <a:srgbClr val="000066"/>
                </a:solidFill>
                <a:latin typeface="黑体" pitchFamily="2" charset="-122"/>
                <a:ea typeface="黑体" pitchFamily="2" charset="-122"/>
              </a:rPr>
              <a:t>折叠</a:t>
            </a:r>
          </a:p>
        </p:txBody>
      </p:sp>
      <p:pic>
        <p:nvPicPr>
          <p:cNvPr id="12698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752600"/>
            <a:ext cx="6172200" cy="4419600"/>
          </a:xfrm>
          <a:prstGeom prst="rect">
            <a:avLst/>
          </a:prstGeom>
          <a:noFill/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64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 dirty="0"/>
              <a:t>转角结构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229600" cy="4343400"/>
          </a:xfrm>
        </p:spPr>
        <p:txBody>
          <a:bodyPr/>
          <a:lstStyle/>
          <a:p>
            <a:pPr marL="177800" indent="-177800">
              <a:lnSpc>
                <a:spcPct val="150000"/>
              </a:lnSpc>
              <a:buFontTx/>
              <a:buNone/>
            </a:pPr>
            <a:r>
              <a:rPr lang="zh-CN" altLang="en-US" sz="2000" dirty="0">
                <a:ea typeface="黑体" pitchFamily="2" charset="-122"/>
              </a:rPr>
              <a:t>        转角结构通常负责各种二级结构单元之间的连接作用，它对于</a:t>
            </a: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确定肽链的走向</a:t>
            </a:r>
            <a:r>
              <a:rPr lang="zh-CN" altLang="en-US" sz="2000" dirty="0">
                <a:ea typeface="黑体" pitchFamily="2" charset="-122"/>
              </a:rPr>
              <a:t>起着决定性的作用。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65</a:t>
            </a:fld>
            <a:endParaRPr lang="zh-CN" altLang="en-US" dirty="0"/>
          </a:p>
        </p:txBody>
      </p:sp>
      <p:pic>
        <p:nvPicPr>
          <p:cNvPr id="136194" name="Picture 2" descr="http://swz.wjsszzx.com/upload/2006_01/06010515219150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048000"/>
            <a:ext cx="5905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 dirty="0"/>
              <a:t>无规卷曲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buClr>
                <a:schemeClr val="accent2"/>
              </a:buClr>
              <a:buSzPct val="80000"/>
              <a:buFont typeface="Wingdings" pitchFamily="2" charset="2"/>
              <a:buChar char="Ø"/>
            </a:pPr>
            <a:r>
              <a:rPr lang="zh-CN" altLang="en-US" sz="2400" dirty="0">
                <a:ea typeface="黑体" pitchFamily="2" charset="-122"/>
              </a:rPr>
              <a:t>无规卷曲：</a:t>
            </a:r>
            <a:r>
              <a:rPr lang="zh-CN" altLang="en-US" sz="2400" dirty="0">
                <a:solidFill>
                  <a:srgbClr val="A50021"/>
                </a:solidFill>
                <a:ea typeface="黑体" pitchFamily="2" charset="-122"/>
              </a:rPr>
              <a:t>多肽链主链不规则随机盘曲</a:t>
            </a:r>
            <a:r>
              <a:rPr lang="zh-CN" altLang="en-US" sz="2400" dirty="0">
                <a:ea typeface="黑体" pitchFamily="2" charset="-122"/>
              </a:rPr>
              <a:t>形成的构象。</a:t>
            </a:r>
          </a:p>
          <a:p>
            <a:pPr>
              <a:lnSpc>
                <a:spcPct val="120000"/>
              </a:lnSpc>
              <a:buClr>
                <a:schemeClr val="accent2"/>
              </a:buClr>
              <a:buSzPct val="80000"/>
              <a:buFont typeface="Wingdings" pitchFamily="2" charset="2"/>
              <a:buChar char="Ø"/>
            </a:pPr>
            <a:r>
              <a:rPr lang="zh-CN" altLang="en-US" sz="2400" dirty="0">
                <a:ea typeface="黑体" pitchFamily="2" charset="-122"/>
              </a:rPr>
              <a:t>球蛋白分子中，往往含有较多的无规卷曲，它使蛋白质肽链从整体上形成球状构象。</a:t>
            </a:r>
          </a:p>
          <a:p>
            <a:pPr>
              <a:lnSpc>
                <a:spcPct val="120000"/>
              </a:lnSpc>
              <a:buClr>
                <a:schemeClr val="accent2"/>
              </a:buClr>
              <a:buSzPct val="80000"/>
              <a:buFont typeface="Wingdings" pitchFamily="2" charset="2"/>
              <a:buChar char="Ø"/>
            </a:pPr>
            <a:r>
              <a:rPr lang="zh-CN" altLang="en-US" sz="2400" dirty="0">
                <a:ea typeface="黑体" pitchFamily="2" charset="-122"/>
              </a:rPr>
              <a:t>无规卷曲</a:t>
            </a:r>
            <a:r>
              <a:rPr lang="zh-CN" altLang="en-US" sz="2400" dirty="0">
                <a:solidFill>
                  <a:srgbClr val="A50021"/>
                </a:solidFill>
                <a:ea typeface="黑体" pitchFamily="2" charset="-122"/>
              </a:rPr>
              <a:t>与生物活性有关</a:t>
            </a:r>
            <a:r>
              <a:rPr lang="zh-CN" altLang="en-US" sz="2400" dirty="0">
                <a:ea typeface="黑体" pitchFamily="2" charset="-122"/>
              </a:rPr>
              <a:t>，</a:t>
            </a:r>
            <a:r>
              <a:rPr lang="zh-CN" altLang="en-US" sz="2400" dirty="0">
                <a:solidFill>
                  <a:srgbClr val="A50021"/>
                </a:solidFill>
                <a:ea typeface="黑体" pitchFamily="2" charset="-122"/>
              </a:rPr>
              <a:t>对外界理化因子极为敏感</a:t>
            </a:r>
            <a:r>
              <a:rPr lang="zh-CN" altLang="en-US" sz="2400" dirty="0">
                <a:ea typeface="黑体" pitchFamily="2" charset="-122"/>
              </a:rPr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66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 sz="3200" dirty="0"/>
              <a:t>各类氨基酸与蛋白质二级结构关系</a:t>
            </a:r>
          </a:p>
        </p:txBody>
      </p:sp>
      <p:pic>
        <p:nvPicPr>
          <p:cNvPr id="1341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600200"/>
            <a:ext cx="8382000" cy="4953000"/>
          </a:xfrm>
          <a:prstGeom prst="rect">
            <a:avLst/>
          </a:prstGeom>
          <a:noFill/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67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 dirty="0"/>
              <a:t>超二级结构</a:t>
            </a:r>
            <a:endParaRPr lang="en-US" altLang="zh-CN" dirty="0"/>
          </a:p>
        </p:txBody>
      </p:sp>
      <p:sp>
        <p:nvSpPr>
          <p:cNvPr id="135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ea typeface="黑体" pitchFamily="2" charset="-122"/>
              </a:rPr>
              <a:t>超二级结构是指二级结构的基本结构单位（</a:t>
            </a:r>
            <a:r>
              <a:rPr lang="en-US" altLang="zh-CN" sz="2400" dirty="0">
                <a:ea typeface="黑体" pitchFamily="2" charset="-122"/>
              </a:rPr>
              <a:t>α</a:t>
            </a:r>
            <a:r>
              <a:rPr lang="zh-CN" altLang="en-US" sz="2400" dirty="0">
                <a:ea typeface="黑体" pitchFamily="2" charset="-122"/>
              </a:rPr>
              <a:t>螺旋、</a:t>
            </a:r>
            <a:r>
              <a:rPr lang="en-US" altLang="zh-CN" sz="2400" dirty="0">
                <a:ea typeface="黑体" pitchFamily="2" charset="-122"/>
              </a:rPr>
              <a:t>β</a:t>
            </a:r>
            <a:r>
              <a:rPr lang="zh-CN" altLang="en-US" sz="2400" dirty="0">
                <a:ea typeface="黑体" pitchFamily="2" charset="-122"/>
              </a:rPr>
              <a:t>折叠等）相互聚集，形成</a:t>
            </a:r>
            <a:r>
              <a:rPr lang="zh-CN" altLang="en-US" sz="2400" dirty="0">
                <a:solidFill>
                  <a:srgbClr val="A50021"/>
                </a:solidFill>
                <a:ea typeface="黑体" pitchFamily="2" charset="-122"/>
              </a:rPr>
              <a:t>有规律的二级结构的聚集体</a:t>
            </a:r>
            <a:r>
              <a:rPr lang="zh-CN" altLang="en-US" sz="2400" dirty="0">
                <a:ea typeface="黑体" pitchFamily="2" charset="-122"/>
              </a:rPr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68</a:t>
            </a:fld>
            <a:endParaRPr lang="zh-CN" altLang="en-US" dirty="0"/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505200"/>
            <a:ext cx="7381475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5145" y="5079470"/>
            <a:ext cx="6698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螺旋</a:t>
            </a:r>
            <a:r>
              <a:rPr lang="en-US" altLang="zh-CN" sz="1400" dirty="0"/>
              <a:t>-</a:t>
            </a:r>
            <a:r>
              <a:rPr lang="zh-CN" altLang="en-US" sz="1400" dirty="0"/>
              <a:t>环</a:t>
            </a:r>
            <a:r>
              <a:rPr lang="en-US" altLang="zh-CN" sz="1400" dirty="0"/>
              <a:t>-</a:t>
            </a:r>
            <a:r>
              <a:rPr lang="zh-CN" altLang="en-US" sz="1400" dirty="0"/>
              <a:t>螺旋                </a:t>
            </a:r>
            <a:r>
              <a:rPr lang="el-GR" altLang="zh-CN" sz="1400" dirty="0">
                <a:ea typeface="宋体"/>
              </a:rPr>
              <a:t>β</a:t>
            </a:r>
            <a:r>
              <a:rPr lang="en-US" altLang="zh-CN" sz="1400" dirty="0">
                <a:ea typeface="宋体"/>
              </a:rPr>
              <a:t>-</a:t>
            </a:r>
            <a:r>
              <a:rPr lang="el-GR" altLang="zh-CN" sz="1400" dirty="0">
                <a:ea typeface="宋体"/>
              </a:rPr>
              <a:t>α</a:t>
            </a:r>
            <a:r>
              <a:rPr lang="en-US" altLang="zh-CN" sz="1400" dirty="0">
                <a:ea typeface="宋体"/>
              </a:rPr>
              <a:t>-</a:t>
            </a:r>
            <a:r>
              <a:rPr lang="el-GR" altLang="zh-CN" sz="1400" dirty="0">
                <a:ea typeface="宋体"/>
              </a:rPr>
              <a:t>β</a:t>
            </a:r>
            <a:r>
              <a:rPr lang="zh-CN" altLang="en-US" sz="1400" dirty="0">
                <a:ea typeface="宋体"/>
              </a:rPr>
              <a:t>单元                      </a:t>
            </a:r>
            <a:r>
              <a:rPr lang="zh-CN" altLang="en-US" sz="1400" dirty="0"/>
              <a:t> </a:t>
            </a:r>
            <a:r>
              <a:rPr lang="el-GR" altLang="zh-CN" sz="1400" dirty="0">
                <a:ea typeface="宋体"/>
              </a:rPr>
              <a:t>β</a:t>
            </a:r>
            <a:r>
              <a:rPr lang="en-US" altLang="zh-CN" sz="1400" dirty="0">
                <a:ea typeface="宋体"/>
              </a:rPr>
              <a:t>-</a:t>
            </a:r>
            <a:r>
              <a:rPr lang="zh-CN" altLang="en-US" sz="1400" dirty="0">
                <a:ea typeface="宋体"/>
              </a:rPr>
              <a:t>曲流           </a:t>
            </a:r>
            <a:r>
              <a:rPr lang="zh-CN" altLang="en-US" sz="1400" dirty="0"/>
              <a:t>              </a:t>
            </a:r>
            <a:r>
              <a:rPr lang="el-GR" altLang="zh-CN" sz="1400" dirty="0">
                <a:ea typeface="宋体"/>
              </a:rPr>
              <a:t>β</a:t>
            </a:r>
            <a:r>
              <a:rPr lang="en-US" altLang="zh-CN" sz="1400" dirty="0">
                <a:ea typeface="宋体"/>
              </a:rPr>
              <a:t>-</a:t>
            </a:r>
            <a:r>
              <a:rPr lang="zh-CN" altLang="en-US" sz="1400" dirty="0">
                <a:ea typeface="宋体"/>
              </a:rPr>
              <a:t>桶</a:t>
            </a:r>
            <a:endParaRPr lang="zh-CN" altLang="en-US" sz="1400" dirty="0"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kumimoji="1" lang="zh-CN" altLang="en-US" dirty="0"/>
              <a:t>蛋白质的三级结构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3276600" cy="4495800"/>
          </a:xfrm>
        </p:spPr>
        <p:txBody>
          <a:bodyPr/>
          <a:lstStyle/>
          <a:p>
            <a:pPr>
              <a:lnSpc>
                <a:spcPct val="130000"/>
              </a:lnSpc>
              <a:buSzPct val="80000"/>
              <a:buFontTx/>
              <a:buBlip>
                <a:blip r:embed="rId2"/>
              </a:buBlip>
            </a:pPr>
            <a:r>
              <a:rPr lang="zh-CN" altLang="en-US" sz="2400" dirty="0">
                <a:solidFill>
                  <a:srgbClr val="A50021"/>
                </a:solidFill>
                <a:ea typeface="黑体" pitchFamily="2" charset="-122"/>
              </a:rPr>
              <a:t>蛋白质的三级结构</a:t>
            </a:r>
            <a:r>
              <a:rPr lang="zh-CN" altLang="en-US" sz="2400" dirty="0">
                <a:ea typeface="黑体" pitchFamily="2" charset="-122"/>
              </a:rPr>
              <a:t>指多肽链中所有氨基酸残基的</a:t>
            </a:r>
            <a:r>
              <a:rPr lang="zh-CN" altLang="en-US" sz="2400" dirty="0">
                <a:solidFill>
                  <a:srgbClr val="A50021"/>
                </a:solidFill>
                <a:ea typeface="黑体" pitchFamily="2" charset="-122"/>
              </a:rPr>
              <a:t>空间关系</a:t>
            </a:r>
            <a:r>
              <a:rPr lang="zh-CN" altLang="en-US" sz="2400" dirty="0">
                <a:ea typeface="黑体" pitchFamily="2" charset="-122"/>
              </a:rPr>
              <a:t>，其具有二级结构或结构域。</a:t>
            </a:r>
            <a:endParaRPr lang="en-US" altLang="zh-CN" sz="2400" dirty="0">
              <a:ea typeface="黑体" pitchFamily="2" charset="-122"/>
            </a:endParaRPr>
          </a:p>
          <a:p>
            <a:pPr>
              <a:lnSpc>
                <a:spcPct val="130000"/>
              </a:lnSpc>
              <a:buSzPct val="80000"/>
              <a:buFontTx/>
              <a:buBlip>
                <a:blip r:embed="rId2"/>
              </a:buBlip>
            </a:pPr>
            <a:endParaRPr lang="zh-CN" altLang="en-US" sz="2400" dirty="0">
              <a:ea typeface="黑体" pitchFamily="2" charset="-122"/>
            </a:endParaRPr>
          </a:p>
        </p:txBody>
      </p:sp>
      <p:pic>
        <p:nvPicPr>
          <p:cNvPr id="1392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1928019"/>
            <a:ext cx="4110038" cy="4191000"/>
          </a:xfrm>
          <a:prstGeom prst="rect">
            <a:avLst/>
          </a:prstGeom>
          <a:noFill/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69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526057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en-US" altLang="zh-CN" sz="3200" dirty="0">
                <a:solidFill>
                  <a:srgbClr val="C00000"/>
                </a:solidFill>
                <a:ea typeface="黑体" pitchFamily="49" charset="-122"/>
              </a:rPr>
              <a:t>(</a:t>
            </a:r>
            <a:r>
              <a:rPr lang="zh-CN" altLang="en-US" sz="3200" dirty="0">
                <a:solidFill>
                  <a:srgbClr val="C00000"/>
                </a:solidFill>
                <a:ea typeface="黑体" pitchFamily="49" charset="-122"/>
              </a:rPr>
              <a:t>一</a:t>
            </a:r>
            <a:r>
              <a:rPr lang="en-US" altLang="zh-CN" sz="3200" dirty="0">
                <a:solidFill>
                  <a:srgbClr val="C00000"/>
                </a:solidFill>
                <a:ea typeface="黑体" pitchFamily="49" charset="-122"/>
              </a:rPr>
              <a:t>) </a:t>
            </a:r>
            <a:r>
              <a:rPr lang="zh-CN" altLang="en-US" sz="3200" dirty="0">
                <a:solidFill>
                  <a:srgbClr val="C00000"/>
                </a:solidFill>
                <a:ea typeface="黑体" pitchFamily="49" charset="-122"/>
              </a:rPr>
              <a:t>缓冲溶液</a:t>
            </a:r>
            <a:endParaRPr lang="en-US" altLang="zh-CN" sz="3200" dirty="0">
              <a:solidFill>
                <a:srgbClr val="C00000"/>
              </a:solidFill>
              <a:ea typeface="黑体" pitchFamily="49" charset="-122"/>
            </a:endParaRP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903164"/>
            <a:ext cx="5345112" cy="4319587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zh-CN" altLang="en-US" sz="1800" dirty="0">
                <a:ea typeface="黑体" pitchFamily="49" charset="-122"/>
              </a:rPr>
              <a:t>缓冲溶液是一种能在</a:t>
            </a:r>
            <a:r>
              <a:rPr lang="zh-CN" altLang="en-US" sz="1800" dirty="0">
                <a:solidFill>
                  <a:srgbClr val="A50021"/>
                </a:solidFill>
                <a:ea typeface="黑体" pitchFamily="49" charset="-122"/>
              </a:rPr>
              <a:t>加入酸或碱时抵抗</a:t>
            </a:r>
            <a:r>
              <a:rPr lang="en-US" altLang="zh-CN" sz="1800" dirty="0">
                <a:solidFill>
                  <a:srgbClr val="A50021"/>
                </a:solidFill>
                <a:ea typeface="黑体" pitchFamily="49" charset="-122"/>
              </a:rPr>
              <a:t>pH</a:t>
            </a:r>
            <a:r>
              <a:rPr lang="zh-CN" altLang="en-US" sz="1800" dirty="0">
                <a:solidFill>
                  <a:srgbClr val="A50021"/>
                </a:solidFill>
                <a:ea typeface="黑体" pitchFamily="49" charset="-122"/>
              </a:rPr>
              <a:t>值改变</a:t>
            </a:r>
            <a:r>
              <a:rPr lang="zh-CN" altLang="en-US" sz="1800" dirty="0">
                <a:ea typeface="黑体" pitchFamily="49" charset="-122"/>
              </a:rPr>
              <a:t>的溶液。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zh-CN" altLang="en-US" sz="1800" dirty="0">
                <a:ea typeface="黑体" pitchFamily="49" charset="-122"/>
              </a:rPr>
              <a:t>缓冲溶液的</a:t>
            </a:r>
            <a:r>
              <a:rPr lang="en-US" altLang="zh-CN" sz="1800" dirty="0">
                <a:ea typeface="黑体" pitchFamily="49" charset="-122"/>
              </a:rPr>
              <a:t>pH</a:t>
            </a:r>
            <a:r>
              <a:rPr lang="zh-CN" altLang="en-US" sz="1800" dirty="0">
                <a:ea typeface="黑体" pitchFamily="49" charset="-122"/>
              </a:rPr>
              <a:t>值取决于两个因素，</a:t>
            </a:r>
            <a:r>
              <a:rPr lang="zh-CN" altLang="en-US" sz="1800" dirty="0">
                <a:solidFill>
                  <a:srgbClr val="A50021"/>
                </a:solidFill>
                <a:ea typeface="黑体" pitchFamily="49" charset="-122"/>
              </a:rPr>
              <a:t>溶液的解离常数</a:t>
            </a:r>
            <a:r>
              <a:rPr lang="en-US" altLang="zh-CN" sz="1800" dirty="0" err="1">
                <a:solidFill>
                  <a:srgbClr val="A50021"/>
                </a:solidFill>
                <a:ea typeface="黑体" pitchFamily="49" charset="-122"/>
              </a:rPr>
              <a:t>pK</a:t>
            </a:r>
            <a:r>
              <a:rPr lang="en-US" altLang="zh-CN" sz="1800" baseline="-25000" dirty="0" err="1">
                <a:solidFill>
                  <a:srgbClr val="A50021"/>
                </a:solidFill>
                <a:ea typeface="黑体" pitchFamily="49" charset="-122"/>
              </a:rPr>
              <a:t>a</a:t>
            </a:r>
            <a:r>
              <a:rPr lang="zh-CN" altLang="en-US" sz="1800" dirty="0">
                <a:solidFill>
                  <a:srgbClr val="A50021"/>
                </a:solidFill>
                <a:ea typeface="黑体" pitchFamily="49" charset="-122"/>
              </a:rPr>
              <a:t>值</a:t>
            </a:r>
            <a:r>
              <a:rPr lang="zh-CN" altLang="en-US" sz="1800" dirty="0">
                <a:ea typeface="黑体" pitchFamily="49" charset="-122"/>
              </a:rPr>
              <a:t>及</a:t>
            </a:r>
            <a:r>
              <a:rPr lang="zh-CN" altLang="en-US" sz="1800" dirty="0">
                <a:solidFill>
                  <a:srgbClr val="A50021"/>
                </a:solidFill>
                <a:ea typeface="黑体" pitchFamily="49" charset="-122"/>
              </a:rPr>
              <a:t>盐和酸的比例</a:t>
            </a:r>
            <a:r>
              <a:rPr lang="zh-CN" altLang="en-US" sz="1800" dirty="0">
                <a:ea typeface="黑体" pitchFamily="49" charset="-122"/>
              </a:rPr>
              <a:t>。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zh-CN" altLang="en-US" sz="1800" dirty="0">
                <a:ea typeface="黑体" pitchFamily="49" charset="-122"/>
              </a:rPr>
              <a:t>缓冲溶液的缓冲能力是有限的，其抗</a:t>
            </a:r>
            <a:r>
              <a:rPr lang="en-US" altLang="zh-CN" sz="1800" dirty="0">
                <a:ea typeface="黑体" pitchFamily="49" charset="-122"/>
              </a:rPr>
              <a:t>pH</a:t>
            </a:r>
            <a:r>
              <a:rPr lang="zh-CN" altLang="en-US" sz="1800" dirty="0">
                <a:ea typeface="黑体" pitchFamily="49" charset="-122"/>
              </a:rPr>
              <a:t>值变化的能力也各不相同。只有当</a:t>
            </a:r>
            <a:r>
              <a:rPr lang="en-US" altLang="zh-CN" sz="1800" dirty="0">
                <a:ea typeface="黑体" pitchFamily="49" charset="-122"/>
              </a:rPr>
              <a:t>C</a:t>
            </a:r>
            <a:r>
              <a:rPr lang="zh-CN" altLang="en-US" sz="1800" baseline="-25000" dirty="0">
                <a:ea typeface="黑体" pitchFamily="49" charset="-122"/>
              </a:rPr>
              <a:t>酸</a:t>
            </a:r>
            <a:r>
              <a:rPr lang="en-US" altLang="zh-CN" sz="1800" dirty="0">
                <a:ea typeface="黑体" pitchFamily="49" charset="-122"/>
              </a:rPr>
              <a:t>/C</a:t>
            </a:r>
            <a:r>
              <a:rPr lang="zh-CN" altLang="en-US" sz="1800" baseline="-25000" dirty="0">
                <a:ea typeface="黑体" pitchFamily="49" charset="-122"/>
              </a:rPr>
              <a:t>碱</a:t>
            </a:r>
            <a:r>
              <a:rPr lang="zh-CN" altLang="en-US" sz="1800" dirty="0">
                <a:ea typeface="黑体" pitchFamily="49" charset="-122"/>
              </a:rPr>
              <a:t>在一定范围内，溶液的缓冲性能才比较显著。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zh-CN" altLang="en-US" sz="1800" dirty="0">
                <a:ea typeface="黑体" pitchFamily="49" charset="-122"/>
              </a:rPr>
              <a:t>一般而言，缓冲溶液</a:t>
            </a:r>
            <a:r>
              <a:rPr lang="zh-CN" altLang="en-US" sz="1800" dirty="0">
                <a:solidFill>
                  <a:srgbClr val="A50021"/>
                </a:solidFill>
                <a:ea typeface="黑体" pitchFamily="49" charset="-122"/>
              </a:rPr>
              <a:t>有效的缓冲范围为其</a:t>
            </a:r>
            <a:r>
              <a:rPr lang="en-US" altLang="zh-CN" sz="1800" dirty="0" err="1">
                <a:solidFill>
                  <a:srgbClr val="A50021"/>
                </a:solidFill>
                <a:ea typeface="黑体" pitchFamily="49" charset="-122"/>
              </a:rPr>
              <a:t>pK</a:t>
            </a:r>
            <a:r>
              <a:rPr lang="zh-CN" altLang="en-US" sz="1800" dirty="0">
                <a:solidFill>
                  <a:srgbClr val="A50021"/>
                </a:solidFill>
                <a:ea typeface="黑体" pitchFamily="49" charset="-122"/>
              </a:rPr>
              <a:t>两侧</a:t>
            </a:r>
            <a:r>
              <a:rPr lang="en-US" altLang="zh-CN" sz="1800" dirty="0">
                <a:solidFill>
                  <a:srgbClr val="A50021"/>
                </a:solidFill>
                <a:ea typeface="黑体" pitchFamily="49" charset="-122"/>
              </a:rPr>
              <a:t>1</a:t>
            </a:r>
            <a:r>
              <a:rPr lang="zh-CN" altLang="en-US" sz="1800" dirty="0">
                <a:solidFill>
                  <a:srgbClr val="A50021"/>
                </a:solidFill>
                <a:ea typeface="黑体" pitchFamily="49" charset="-122"/>
              </a:rPr>
              <a:t>个</a:t>
            </a:r>
            <a:r>
              <a:rPr lang="en-US" altLang="zh-CN" sz="1800" dirty="0">
                <a:solidFill>
                  <a:srgbClr val="A50021"/>
                </a:solidFill>
                <a:ea typeface="黑体" pitchFamily="49" charset="-122"/>
              </a:rPr>
              <a:t>pH</a:t>
            </a:r>
            <a:r>
              <a:rPr lang="zh-CN" altLang="en-US" sz="1800" dirty="0">
                <a:solidFill>
                  <a:srgbClr val="A50021"/>
                </a:solidFill>
                <a:ea typeface="黑体" pitchFamily="49" charset="-122"/>
              </a:rPr>
              <a:t>单位</a:t>
            </a:r>
            <a:r>
              <a:rPr lang="zh-CN" altLang="en-US" sz="1800" dirty="0">
                <a:ea typeface="黑体" pitchFamily="49" charset="-122"/>
              </a:rPr>
              <a:t>。</a:t>
            </a:r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76400"/>
            <a:ext cx="3028950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315051"/>
      </p:ext>
    </p:extLst>
  </p:cSld>
  <p:clrMapOvr>
    <a:masterClrMapping/>
  </p:clrMapOvr>
  <p:transition>
    <p:strips dir="ld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 dirty="0"/>
              <a:t>结构域</a:t>
            </a:r>
            <a:endParaRPr lang="en-US" altLang="zh-CN" dirty="0"/>
          </a:p>
        </p:txBody>
      </p:sp>
      <p:sp>
        <p:nvSpPr>
          <p:cNvPr id="138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4495800" cy="4572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ea typeface="黑体" pitchFamily="2" charset="-122"/>
              </a:rPr>
              <a:t>结构域的定义</a:t>
            </a:r>
          </a:p>
          <a:p>
            <a:pPr lvl="1">
              <a:lnSpc>
                <a:spcPct val="120000"/>
              </a:lnSpc>
              <a:buSzPct val="80000"/>
              <a:buFontTx/>
              <a:buBlip>
                <a:blip r:embed="rId2"/>
              </a:buBlip>
            </a:pPr>
            <a:r>
              <a:rPr lang="zh-CN" altLang="en-US" sz="2200" dirty="0">
                <a:ea typeface="黑体" pitchFamily="2" charset="-122"/>
              </a:rPr>
              <a:t>多肽链上由相邻二级结构单元联系而成的局部性区域。</a:t>
            </a:r>
          </a:p>
          <a:p>
            <a:pPr lvl="1">
              <a:lnSpc>
                <a:spcPct val="120000"/>
              </a:lnSpc>
              <a:buSzPct val="80000"/>
              <a:buFontTx/>
              <a:buBlip>
                <a:blip r:embed="rId2"/>
              </a:buBlip>
            </a:pPr>
            <a:r>
              <a:rPr lang="zh-CN" altLang="en-US" sz="2200" dirty="0">
                <a:ea typeface="黑体" pitchFamily="2" charset="-122"/>
              </a:rPr>
              <a:t>是多肽链的独立折叠单位。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ea typeface="黑体" pitchFamily="2" charset="-122"/>
              </a:rPr>
              <a:t>结构域的大小</a:t>
            </a:r>
          </a:p>
          <a:p>
            <a:pPr lvl="1">
              <a:lnSpc>
                <a:spcPct val="120000"/>
              </a:lnSpc>
              <a:buSzPct val="80000"/>
              <a:buFontTx/>
              <a:buBlip>
                <a:blip r:embed="rId2"/>
              </a:buBlip>
            </a:pPr>
            <a:r>
              <a:rPr lang="zh-CN" altLang="en-US" sz="2200" dirty="0">
                <a:ea typeface="黑体" pitchFamily="2" charset="-122"/>
              </a:rPr>
              <a:t>变化很大。</a:t>
            </a:r>
          </a:p>
          <a:p>
            <a:pPr lvl="1">
              <a:lnSpc>
                <a:spcPct val="120000"/>
              </a:lnSpc>
              <a:buSzPct val="80000"/>
              <a:buFontTx/>
              <a:buBlip>
                <a:blip r:embed="rId2"/>
              </a:buBlip>
            </a:pPr>
            <a:r>
              <a:rPr lang="zh-CN" altLang="en-US" sz="2200" dirty="0">
                <a:ea typeface="黑体" pitchFamily="2" charset="-122"/>
              </a:rPr>
              <a:t>常见的范围在</a:t>
            </a:r>
            <a:r>
              <a:rPr lang="en-US" altLang="zh-CN" sz="2200" dirty="0">
                <a:ea typeface="黑体" pitchFamily="2" charset="-122"/>
              </a:rPr>
              <a:t>100-200</a:t>
            </a:r>
            <a:r>
              <a:rPr lang="zh-CN" altLang="en-US" sz="2200" dirty="0">
                <a:ea typeface="黑体" pitchFamily="2" charset="-122"/>
              </a:rPr>
              <a:t>个残基之间。</a:t>
            </a:r>
          </a:p>
        </p:txBody>
      </p:sp>
      <p:sp>
        <p:nvSpPr>
          <p:cNvPr id="138245" name="AutoShape 5"/>
          <p:cNvSpPr>
            <a:spLocks noChangeArrowheads="1"/>
          </p:cNvSpPr>
          <p:nvPr/>
        </p:nvSpPr>
        <p:spPr bwMode="auto">
          <a:xfrm>
            <a:off x="3429000" y="213678"/>
            <a:ext cx="2590800" cy="998061"/>
          </a:xfrm>
          <a:prstGeom prst="cloudCallout">
            <a:avLst>
              <a:gd name="adj1" fmla="val -4281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dirty="0">
                <a:solidFill>
                  <a:srgbClr val="000066"/>
                </a:solidFill>
                <a:ea typeface="黑体" pitchFamily="2" charset="-122"/>
              </a:rPr>
              <a:t>最突出的例子</a:t>
            </a:r>
            <a:r>
              <a:rPr lang="zh-CN" altLang="en-US" dirty="0">
                <a:ea typeface="黑体" pitchFamily="2" charset="-122"/>
              </a:rPr>
              <a:t>：</a:t>
            </a:r>
            <a:r>
              <a:rPr lang="zh-CN" altLang="en-US" dirty="0">
                <a:solidFill>
                  <a:srgbClr val="A50021"/>
                </a:solidFill>
                <a:ea typeface="黑体" pitchFamily="2" charset="-122"/>
              </a:rPr>
              <a:t>免疫球蛋白</a:t>
            </a:r>
            <a:endParaRPr lang="en-US" altLang="zh-CN" dirty="0">
              <a:solidFill>
                <a:srgbClr val="A50021"/>
              </a:solidFill>
              <a:ea typeface="黑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70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0" y="1400597"/>
            <a:ext cx="3276600" cy="24028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B85A3AB-921B-473C-B41B-752E012F0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975" y="3927686"/>
            <a:ext cx="3657600" cy="25774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 dirty="0"/>
              <a:t>结构域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SzPct val="80000"/>
              <a:buFontTx/>
              <a:buBlip>
                <a:blip r:embed="rId2"/>
              </a:buBlip>
            </a:pPr>
            <a:r>
              <a:rPr lang="zh-CN" altLang="en-US" sz="2400">
                <a:ea typeface="黑体" pitchFamily="2" charset="-122"/>
              </a:rPr>
              <a:t>木瓜蛋白酶内的</a:t>
            </a:r>
            <a:r>
              <a:rPr lang="en-US" altLang="zh-CN" sz="2400">
                <a:ea typeface="黑体" pitchFamily="2" charset="-122"/>
              </a:rPr>
              <a:t>2</a:t>
            </a:r>
            <a:r>
              <a:rPr lang="zh-CN" altLang="en-US" sz="2400">
                <a:ea typeface="黑体" pitchFamily="2" charset="-122"/>
              </a:rPr>
              <a:t>个结构域</a:t>
            </a:r>
          </a:p>
        </p:txBody>
      </p:sp>
      <p:pic>
        <p:nvPicPr>
          <p:cNvPr id="14336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2438400"/>
            <a:ext cx="6343650" cy="3762375"/>
          </a:xfrm>
          <a:prstGeom prst="rect">
            <a:avLst/>
          </a:prstGeom>
          <a:noFill/>
        </p:spPr>
      </p:pic>
      <p:sp>
        <p:nvSpPr>
          <p:cNvPr id="143367" name="AutoShape 7"/>
          <p:cNvSpPr>
            <a:spLocks noChangeArrowheads="1"/>
          </p:cNvSpPr>
          <p:nvPr/>
        </p:nvSpPr>
        <p:spPr bwMode="auto">
          <a:xfrm>
            <a:off x="6324600" y="990600"/>
            <a:ext cx="1905000" cy="1066800"/>
          </a:xfrm>
          <a:prstGeom prst="cloudCallout">
            <a:avLst>
              <a:gd name="adj1" fmla="val -66333"/>
              <a:gd name="adj2" fmla="val 83037"/>
            </a:avLst>
          </a:prstGeom>
          <a:solidFill>
            <a:srgbClr val="CC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sz="2000">
                <a:solidFill>
                  <a:srgbClr val="000066"/>
                </a:solidFill>
                <a:ea typeface="黑体" pitchFamily="2" charset="-122"/>
              </a:rPr>
              <a:t>彼此很不相同</a:t>
            </a:r>
            <a:endParaRPr lang="en-US" altLang="zh-CN" sz="2000">
              <a:solidFill>
                <a:srgbClr val="000066"/>
              </a:solidFill>
              <a:ea typeface="黑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71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 dirty="0"/>
              <a:t>结构域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idx="1"/>
          </p:nvPr>
        </p:nvSpPr>
        <p:spPr>
          <a:xfrm>
            <a:off x="827088" y="1676400"/>
            <a:ext cx="7859712" cy="4319587"/>
          </a:xfrm>
        </p:spPr>
        <p:txBody>
          <a:bodyPr/>
          <a:lstStyle/>
          <a:p>
            <a:pPr>
              <a:buSzPct val="80000"/>
              <a:buFontTx/>
              <a:buBlip>
                <a:blip r:embed="rId2"/>
              </a:buBlip>
            </a:pPr>
            <a:r>
              <a:rPr lang="zh-CN" altLang="en-US" sz="2400">
                <a:ea typeface="黑体" pitchFamily="2" charset="-122"/>
              </a:rPr>
              <a:t>弹性蛋白酶内的</a:t>
            </a:r>
            <a:r>
              <a:rPr lang="en-US" altLang="zh-CN" sz="2400">
                <a:ea typeface="黑体" pitchFamily="2" charset="-122"/>
              </a:rPr>
              <a:t>2</a:t>
            </a:r>
            <a:r>
              <a:rPr lang="zh-CN" altLang="en-US" sz="2400">
                <a:ea typeface="黑体" pitchFamily="2" charset="-122"/>
              </a:rPr>
              <a:t>个结构域</a:t>
            </a:r>
          </a:p>
        </p:txBody>
      </p:sp>
      <p:sp>
        <p:nvSpPr>
          <p:cNvPr id="144388" name="AutoShape 4"/>
          <p:cNvSpPr>
            <a:spLocks noChangeArrowheads="1"/>
          </p:cNvSpPr>
          <p:nvPr/>
        </p:nvSpPr>
        <p:spPr bwMode="auto">
          <a:xfrm>
            <a:off x="6629400" y="2514600"/>
            <a:ext cx="1905000" cy="1066800"/>
          </a:xfrm>
          <a:prstGeom prst="cloudCallout">
            <a:avLst>
              <a:gd name="adj1" fmla="val -82333"/>
              <a:gd name="adj2" fmla="val -58630"/>
            </a:avLst>
          </a:prstGeom>
          <a:solidFill>
            <a:srgbClr val="CC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sz="2000">
                <a:solidFill>
                  <a:srgbClr val="000066"/>
                </a:solidFill>
                <a:ea typeface="黑体" pitchFamily="2" charset="-122"/>
              </a:rPr>
              <a:t>彼此非常相似</a:t>
            </a:r>
            <a:endParaRPr lang="en-US" altLang="zh-CN" sz="2000">
              <a:solidFill>
                <a:srgbClr val="000066"/>
              </a:solidFill>
              <a:ea typeface="黑体" pitchFamily="2" charset="-122"/>
            </a:endParaRPr>
          </a:p>
        </p:txBody>
      </p:sp>
      <p:pic>
        <p:nvPicPr>
          <p:cNvPr id="14439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2286000"/>
            <a:ext cx="4343400" cy="401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72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kumimoji="1" lang="zh-CN" altLang="en-US" dirty="0"/>
              <a:t>蛋白质的三级结构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2209800"/>
            <a:ext cx="4659312" cy="685800"/>
          </a:xfrm>
        </p:spPr>
        <p:txBody>
          <a:bodyPr/>
          <a:lstStyle/>
          <a:p>
            <a:pPr>
              <a:buClr>
                <a:schemeClr val="accent2"/>
              </a:buClr>
              <a:buSzPct val="80000"/>
              <a:buFont typeface="Wingdings" pitchFamily="2" charset="2"/>
              <a:buChar char="Ø"/>
            </a:pPr>
            <a:r>
              <a:rPr lang="zh-CN" altLang="en-US" sz="1800" dirty="0">
                <a:ea typeface="黑体" pitchFamily="2" charset="-122"/>
              </a:rPr>
              <a:t>例：</a:t>
            </a:r>
            <a:r>
              <a:rPr lang="zh-CN" altLang="en-US" sz="1800" dirty="0">
                <a:solidFill>
                  <a:srgbClr val="A50021"/>
                </a:solidFill>
                <a:ea typeface="黑体" pitchFamily="2" charset="-122"/>
              </a:rPr>
              <a:t>肌红蛋白</a:t>
            </a:r>
            <a:r>
              <a:rPr lang="zh-CN" altLang="en-US" sz="1800" dirty="0">
                <a:ea typeface="黑体" pitchFamily="2" charset="-122"/>
              </a:rPr>
              <a:t>的三级结构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73</a:t>
            </a:fld>
            <a:endParaRPr lang="zh-CN" altLang="en-US" dirty="0"/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995" y="76200"/>
            <a:ext cx="2063205" cy="6699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971800"/>
            <a:ext cx="4762500" cy="29718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 dirty="0"/>
              <a:t>蛋白质的四级结构</a:t>
            </a:r>
            <a:endParaRPr lang="en-US" altLang="zh-CN" dirty="0"/>
          </a:p>
        </p:txBody>
      </p:sp>
      <p:sp>
        <p:nvSpPr>
          <p:cNvPr id="146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3810000" cy="4495800"/>
          </a:xfrm>
        </p:spPr>
        <p:txBody>
          <a:bodyPr/>
          <a:lstStyle/>
          <a:p>
            <a:pPr>
              <a:lnSpc>
                <a:spcPct val="150000"/>
              </a:lnSpc>
              <a:buSzPct val="80000"/>
              <a:buFontTx/>
              <a:buBlip>
                <a:blip r:embed="rId2"/>
              </a:buBlip>
            </a:pP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蛋白质的四级结构</a:t>
            </a:r>
            <a:r>
              <a:rPr lang="zh-CN" altLang="en-US" sz="2000" dirty="0">
                <a:ea typeface="黑体" pitchFamily="2" charset="-122"/>
              </a:rPr>
              <a:t>是由两条或两条以上各自独立具有三级结构的多肽链（亚基）通过</a:t>
            </a: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次级键</a:t>
            </a:r>
            <a:r>
              <a:rPr lang="zh-CN" altLang="en-US" sz="2000" dirty="0">
                <a:ea typeface="黑体" pitchFamily="2" charset="-122"/>
              </a:rPr>
              <a:t>相互缔合而成的蛋白质结构。</a:t>
            </a:r>
          </a:p>
        </p:txBody>
      </p:sp>
      <p:pic>
        <p:nvPicPr>
          <p:cNvPr id="146436" name="Picture 4" descr="ab 副本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67200" y="1828800"/>
            <a:ext cx="4724400" cy="4286250"/>
          </a:xfrm>
          <a:prstGeom prst="rect">
            <a:avLst/>
          </a:prstGeom>
          <a:noFill/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74</a:t>
            </a:fld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905000" y="1905000"/>
            <a:ext cx="6400800" cy="375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蛋白质的基本知识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基本结构单位氨基酸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蛋白质的结构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维持蛋白质结构的构像的化学键</a:t>
            </a:r>
            <a:endParaRPr lang="en-US" altLang="zh-CN" sz="2800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蛋白质结构与功能的关系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蛋白质的性质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75</a:t>
            </a:fld>
            <a:endParaRPr lang="zh-CN" altLang="en-US" dirty="0"/>
          </a:p>
        </p:txBody>
      </p:sp>
    </p:spTree>
  </p:cSld>
  <p:clrMapOvr>
    <a:masterClrMapping/>
  </p:clrMapOvr>
  <p:transition>
    <p:strips dir="ld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kumimoji="1" lang="zh-CN" altLang="en-US" dirty="0"/>
              <a:t>维持蛋白质分子构象的化学键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idx="1"/>
          </p:nvPr>
        </p:nvSpPr>
        <p:spPr>
          <a:xfrm>
            <a:off x="4953000" y="1981200"/>
            <a:ext cx="3810000" cy="4572000"/>
          </a:xfrm>
        </p:spPr>
        <p:txBody>
          <a:bodyPr/>
          <a:lstStyle/>
          <a:p>
            <a:pPr>
              <a:buSzPct val="80000"/>
              <a:buFontTx/>
              <a:buBlip>
                <a:blip r:embed="rId2"/>
              </a:buBlip>
            </a:pPr>
            <a:r>
              <a:rPr lang="zh-CN" altLang="en-US" sz="2400" dirty="0">
                <a:ea typeface="黑体" pitchFamily="2" charset="-122"/>
              </a:rPr>
              <a:t>维持蛋白质分子构象的化学键有</a:t>
            </a:r>
          </a:p>
          <a:p>
            <a:pPr lvl="1">
              <a:buClr>
                <a:srgbClr val="A50021"/>
              </a:buClr>
              <a:buFont typeface="Wingdings" pitchFamily="2" charset="2"/>
              <a:buChar char="ü"/>
            </a:pPr>
            <a:r>
              <a:rPr lang="zh-CN" altLang="en-US" sz="2200" dirty="0">
                <a:solidFill>
                  <a:srgbClr val="006600"/>
                </a:solidFill>
                <a:ea typeface="黑体" pitchFamily="2" charset="-122"/>
              </a:rPr>
              <a:t>氢键</a:t>
            </a:r>
          </a:p>
          <a:p>
            <a:pPr lvl="1">
              <a:buClr>
                <a:srgbClr val="A50021"/>
              </a:buClr>
              <a:buFont typeface="Wingdings" pitchFamily="2" charset="2"/>
              <a:buChar char="ü"/>
            </a:pPr>
            <a:r>
              <a:rPr lang="zh-CN" altLang="en-US" sz="2200" dirty="0">
                <a:solidFill>
                  <a:srgbClr val="006600"/>
                </a:solidFill>
                <a:ea typeface="黑体" pitchFamily="2" charset="-122"/>
              </a:rPr>
              <a:t>疏水键</a:t>
            </a:r>
          </a:p>
          <a:p>
            <a:pPr lvl="1">
              <a:buClr>
                <a:srgbClr val="A50021"/>
              </a:buClr>
              <a:buFont typeface="Wingdings" pitchFamily="2" charset="2"/>
              <a:buChar char="ü"/>
            </a:pPr>
            <a:r>
              <a:rPr lang="zh-CN" altLang="en-US" sz="2200" dirty="0">
                <a:solidFill>
                  <a:srgbClr val="006600"/>
                </a:solidFill>
                <a:ea typeface="黑体" pitchFamily="2" charset="-122"/>
              </a:rPr>
              <a:t>范德华力</a:t>
            </a:r>
          </a:p>
          <a:p>
            <a:pPr lvl="1">
              <a:buClr>
                <a:srgbClr val="A50021"/>
              </a:buClr>
              <a:buFont typeface="Wingdings" pitchFamily="2" charset="2"/>
              <a:buChar char="ü"/>
            </a:pPr>
            <a:r>
              <a:rPr lang="zh-CN" altLang="en-US" sz="2200" dirty="0">
                <a:solidFill>
                  <a:srgbClr val="006600"/>
                </a:solidFill>
                <a:ea typeface="黑体" pitchFamily="2" charset="-122"/>
              </a:rPr>
              <a:t>盐键</a:t>
            </a:r>
          </a:p>
          <a:p>
            <a:pPr lvl="1">
              <a:buClr>
                <a:srgbClr val="A50021"/>
              </a:buClr>
              <a:buFont typeface="Wingdings" pitchFamily="2" charset="2"/>
              <a:buChar char="ü"/>
            </a:pPr>
            <a:r>
              <a:rPr lang="zh-CN" altLang="en-US" sz="2200" dirty="0">
                <a:solidFill>
                  <a:srgbClr val="006600"/>
                </a:solidFill>
                <a:ea typeface="黑体" pitchFamily="2" charset="-122"/>
              </a:rPr>
              <a:t>二硫键等</a:t>
            </a:r>
          </a:p>
        </p:txBody>
      </p:sp>
      <p:pic>
        <p:nvPicPr>
          <p:cNvPr id="1474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676400"/>
            <a:ext cx="4027488" cy="4648200"/>
          </a:xfrm>
          <a:prstGeom prst="rect">
            <a:avLst/>
          </a:prstGeom>
          <a:noFill/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76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kumimoji="1" lang="zh-CN" altLang="en-US" dirty="0"/>
              <a:t>维持蛋白质分子构象的化学键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77</a:t>
            </a:fld>
            <a:endParaRPr lang="zh-CN" altLang="en-US" dirty="0"/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28" y="1836170"/>
            <a:ext cx="2832370" cy="4226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413" y="2017630"/>
            <a:ext cx="3032343" cy="3574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70" y="1146809"/>
            <a:ext cx="2654030" cy="521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932617" y="6062246"/>
            <a:ext cx="1079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离子键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54443" y="6062246"/>
            <a:ext cx="1079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氢键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184253" y="5661115"/>
            <a:ext cx="1079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疏水键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019901" y="6323968"/>
            <a:ext cx="1079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二硫键</a:t>
            </a:r>
          </a:p>
        </p:txBody>
      </p:sp>
    </p:spTree>
    <p:extLst>
      <p:ext uri="{BB962C8B-B14F-4D97-AF65-F5344CB8AC3E}">
        <p14:creationId xmlns:p14="http://schemas.microsoft.com/office/powerpoint/2010/main" val="1304985641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5D141BF-5C05-467D-95B5-DD22F924A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维持蛋白质分子构象的化学键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A9154-8205-48E7-B166-DE8C31884F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78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48CB4-52C1-45C5-99EA-4A0ED5E64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19" y="1905000"/>
            <a:ext cx="73342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39559"/>
      </p:ext>
    </p:extLst>
  </p:cSld>
  <p:clrMapOvr>
    <a:masterClrMapping/>
  </p:clrMapOvr>
  <p:transition>
    <p:strips dir="ld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905000" y="1905000"/>
            <a:ext cx="6400800" cy="375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蛋白质的基本知识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基本结构单位氨基酸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蛋白质的结构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维持蛋白质结构的构像的化学键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蛋白质结构与功能的关系</a:t>
            </a:r>
            <a:endParaRPr lang="en-US" altLang="zh-CN" sz="2800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蛋白质的性质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79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450102"/>
      </p:ext>
    </p:extLst>
  </p:cSld>
  <p:clrMapOvr>
    <a:masterClrMapping/>
  </p:clrMapOvr>
  <p:transition>
    <p:strips dir="l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en-US" altLang="zh-CN" sz="3200" dirty="0">
                <a:solidFill>
                  <a:srgbClr val="C00000"/>
                </a:solidFill>
                <a:ea typeface="黑体" pitchFamily="49" charset="-122"/>
              </a:rPr>
              <a:t>(</a:t>
            </a:r>
            <a:r>
              <a:rPr lang="zh-CN" altLang="en-US" sz="3200" dirty="0">
                <a:solidFill>
                  <a:srgbClr val="C00000"/>
                </a:solidFill>
                <a:ea typeface="黑体" pitchFamily="49" charset="-122"/>
              </a:rPr>
              <a:t>二</a:t>
            </a:r>
            <a:r>
              <a:rPr lang="en-US" altLang="zh-CN" sz="3200" dirty="0">
                <a:solidFill>
                  <a:srgbClr val="C00000"/>
                </a:solidFill>
                <a:ea typeface="黑体" pitchFamily="49" charset="-122"/>
              </a:rPr>
              <a:t>) </a:t>
            </a:r>
            <a:r>
              <a:rPr lang="zh-CN" altLang="en-US" sz="3200" dirty="0">
                <a:solidFill>
                  <a:srgbClr val="C00000"/>
                </a:solidFill>
                <a:ea typeface="黑体" pitchFamily="49" charset="-122"/>
              </a:rPr>
              <a:t>生物化学中常用的缓冲溶液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140926"/>
              </p:ext>
            </p:extLst>
          </p:nvPr>
        </p:nvGraphicFramePr>
        <p:xfrm>
          <a:off x="1219200" y="2362200"/>
          <a:ext cx="6934200" cy="29667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酸或碱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eaLnBrk="0" hangingPunct="0"/>
                      <a:r>
                        <a:rPr kumimoji="1" lang="en-US" altLang="zh-CN" sz="1800" dirty="0">
                          <a:solidFill>
                            <a:schemeClr val="tx1"/>
                          </a:solidFill>
                        </a:rPr>
                        <a:t>pK</a:t>
                      </a:r>
                      <a:r>
                        <a:rPr kumimoji="1" lang="en-US" altLang="zh-CN" sz="1800" baseline="-30000" dirty="0">
                          <a:solidFill>
                            <a:schemeClr val="tx1"/>
                          </a:solidFill>
                        </a:rPr>
                        <a:t>a1</a:t>
                      </a:r>
                      <a:endParaRPr kumimoji="1" lang="en-US" altLang="zh-CN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800" dirty="0"/>
                        <a:t>pK</a:t>
                      </a:r>
                      <a:r>
                        <a:rPr kumimoji="1" lang="en-US" altLang="zh-CN" sz="1800" baseline="-30000" dirty="0"/>
                        <a:t>a2</a:t>
                      </a:r>
                      <a:endParaRPr kumimoji="1" lang="zh-CN" altLang="en-US" sz="1800" dirty="0">
                        <a:solidFill>
                          <a:srgbClr val="00336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800" dirty="0"/>
                        <a:t>pK</a:t>
                      </a:r>
                      <a:r>
                        <a:rPr kumimoji="1" lang="en-US" altLang="zh-CN" sz="1800" baseline="-30000" dirty="0"/>
                        <a:t>a3</a:t>
                      </a:r>
                      <a:endParaRPr kumimoji="1" lang="zh-CN" altLang="en-US" sz="1800" dirty="0">
                        <a:solidFill>
                          <a:srgbClr val="00336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磷酸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12.3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柠檬酸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碳酸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甘氨酰甘氨酸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醋酸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巴比妥酸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Tris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0635"/>
      </p:ext>
    </p:extLst>
  </p:cSld>
  <p:clrMapOvr>
    <a:masterClrMapping/>
  </p:clrMapOvr>
  <p:transition>
    <p:strips dir="ld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蛋白质的分子结构与功能的关系</a:t>
            </a:r>
            <a:endParaRPr kumimoji="1" lang="en-US" altLang="zh-CN" dirty="0"/>
          </a:p>
        </p:txBody>
      </p:sp>
      <p:sp>
        <p:nvSpPr>
          <p:cNvPr id="149550" name="Rectangle 46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57200" y="5715000"/>
            <a:ext cx="4095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55600" indent="-355600">
              <a:buClr>
                <a:srgbClr val="000066"/>
              </a:buClr>
              <a:buSzPct val="65000"/>
              <a:buFont typeface="Wingdings" pitchFamily="2" charset="2"/>
              <a:buChar char="p"/>
            </a:pPr>
            <a:r>
              <a:rPr lang="zh-CN" altLang="en-US" sz="2800" dirty="0">
                <a:solidFill>
                  <a:srgbClr val="003366"/>
                </a:solidFill>
                <a:ea typeface="黑体" pitchFamily="49" charset="-122"/>
              </a:rPr>
              <a:t>分子构象与功能的关系</a:t>
            </a:r>
          </a:p>
        </p:txBody>
      </p:sp>
      <p:sp>
        <p:nvSpPr>
          <p:cNvPr id="149553" name="Rectangle 4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7200" y="1752600"/>
            <a:ext cx="5518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55600" indent="-355600">
              <a:buClr>
                <a:srgbClr val="000066"/>
              </a:buClr>
              <a:buSzPct val="65000"/>
              <a:buFont typeface="Wingdings" pitchFamily="2" charset="2"/>
              <a:buChar char="p"/>
            </a:pPr>
            <a:r>
              <a:rPr lang="zh-CN" altLang="en-US" sz="2800" dirty="0">
                <a:solidFill>
                  <a:srgbClr val="003366"/>
                </a:solidFill>
                <a:ea typeface="黑体" pitchFamily="49" charset="-122"/>
              </a:rPr>
              <a:t>蛋白质的</a:t>
            </a:r>
            <a:r>
              <a:rPr lang="zh-CN" altLang="en-US" sz="2800" dirty="0">
                <a:solidFill>
                  <a:srgbClr val="C00000"/>
                </a:solidFill>
                <a:ea typeface="黑体" pitchFamily="49" charset="-122"/>
              </a:rPr>
              <a:t>一级结构决定高级结构</a:t>
            </a:r>
          </a:p>
        </p:txBody>
      </p:sp>
      <p:grpSp>
        <p:nvGrpSpPr>
          <p:cNvPr id="149564" name="Group 60"/>
          <p:cNvGrpSpPr>
            <a:grpSpLocks/>
          </p:cNvGrpSpPr>
          <p:nvPr/>
        </p:nvGrpSpPr>
        <p:grpSpPr bwMode="auto">
          <a:xfrm>
            <a:off x="808831" y="2313320"/>
            <a:ext cx="7488238" cy="3167063"/>
            <a:chOff x="476" y="2024"/>
            <a:chExt cx="4717" cy="1995"/>
          </a:xfrm>
        </p:grpSpPr>
        <p:pic>
          <p:nvPicPr>
            <p:cNvPr id="149565" name="Picture 6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2024"/>
              <a:ext cx="4717" cy="19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49566" name="Text Box 62"/>
            <p:cNvSpPr txBox="1">
              <a:spLocks noChangeArrowheads="1"/>
            </p:cNvSpPr>
            <p:nvPr/>
          </p:nvSpPr>
          <p:spPr bwMode="auto">
            <a:xfrm>
              <a:off x="500" y="3730"/>
              <a:ext cx="841" cy="2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rgbClr val="FFFFFF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zh-CN" altLang="en-US" b="1" dirty="0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rPr>
                <a:t>氨基酸残基</a:t>
              </a:r>
            </a:p>
          </p:txBody>
        </p:sp>
        <p:sp>
          <p:nvSpPr>
            <p:cNvPr id="149567" name="Text Box 63"/>
            <p:cNvSpPr txBox="1">
              <a:spLocks noChangeArrowheads="1"/>
            </p:cNvSpPr>
            <p:nvPr/>
          </p:nvSpPr>
          <p:spPr bwMode="auto">
            <a:xfrm>
              <a:off x="1416" y="3702"/>
              <a:ext cx="696" cy="2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rgbClr val="FFFFFF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1" dirty="0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rPr>
                <a:t>α</a:t>
              </a:r>
              <a:r>
                <a:rPr kumimoji="1" lang="zh-CN" altLang="en-US" b="1" dirty="0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rPr>
                <a:t>－螺旋</a:t>
              </a:r>
            </a:p>
          </p:txBody>
        </p:sp>
        <p:sp>
          <p:nvSpPr>
            <p:cNvPr id="149568" name="Text Box 64"/>
            <p:cNvSpPr txBox="1">
              <a:spLocks noChangeArrowheads="1"/>
            </p:cNvSpPr>
            <p:nvPr/>
          </p:nvSpPr>
          <p:spPr bwMode="auto">
            <a:xfrm>
              <a:off x="2562" y="3702"/>
              <a:ext cx="998" cy="2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rgbClr val="FFFFFF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kumimoji="1" lang="zh-CN" altLang="en-US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rPr>
                <a:t>    多肽链</a:t>
              </a:r>
            </a:p>
          </p:txBody>
        </p:sp>
        <p:sp>
          <p:nvSpPr>
            <p:cNvPr id="149569" name="Text Box 65"/>
            <p:cNvSpPr txBox="1">
              <a:spLocks noChangeArrowheads="1"/>
            </p:cNvSpPr>
            <p:nvPr/>
          </p:nvSpPr>
          <p:spPr bwMode="auto">
            <a:xfrm>
              <a:off x="4014" y="3667"/>
              <a:ext cx="1134" cy="2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rgbClr val="FFFFFF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kumimoji="1" lang="zh-CN" altLang="en-US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rPr>
                <a:t>      亚基组合</a:t>
              </a:r>
            </a:p>
          </p:txBody>
        </p:sp>
        <p:sp>
          <p:nvSpPr>
            <p:cNvPr id="149570" name="Text Box 66"/>
            <p:cNvSpPr txBox="1">
              <a:spLocks noChangeArrowheads="1"/>
            </p:cNvSpPr>
            <p:nvPr/>
          </p:nvSpPr>
          <p:spPr bwMode="auto">
            <a:xfrm>
              <a:off x="476" y="2069"/>
              <a:ext cx="760" cy="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rgbClr val="FFFFFF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zh-CN" altLang="en-US" sz="2000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rPr>
                <a:t>一级结构</a:t>
              </a:r>
            </a:p>
          </p:txBody>
        </p:sp>
        <p:sp>
          <p:nvSpPr>
            <p:cNvPr id="149571" name="Text Box 67"/>
            <p:cNvSpPr txBox="1">
              <a:spLocks noChangeArrowheads="1"/>
            </p:cNvSpPr>
            <p:nvPr/>
          </p:nvSpPr>
          <p:spPr bwMode="auto">
            <a:xfrm>
              <a:off x="1338" y="2069"/>
              <a:ext cx="760" cy="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rgbClr val="FFFFFF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zh-CN" altLang="en-US" sz="2000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rPr>
                <a:t>二级结构</a:t>
              </a:r>
            </a:p>
          </p:txBody>
        </p:sp>
        <p:sp>
          <p:nvSpPr>
            <p:cNvPr id="149572" name="Text Box 68"/>
            <p:cNvSpPr txBox="1">
              <a:spLocks noChangeArrowheads="1"/>
            </p:cNvSpPr>
            <p:nvPr/>
          </p:nvSpPr>
          <p:spPr bwMode="auto">
            <a:xfrm>
              <a:off x="2653" y="2069"/>
              <a:ext cx="760" cy="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rgbClr val="FFFFFF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zh-CN" altLang="en-US" sz="2000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rPr>
                <a:t>三级结构</a:t>
              </a:r>
            </a:p>
          </p:txBody>
        </p:sp>
        <p:sp>
          <p:nvSpPr>
            <p:cNvPr id="149573" name="Text Box 69"/>
            <p:cNvSpPr txBox="1">
              <a:spLocks noChangeArrowheads="1"/>
            </p:cNvSpPr>
            <p:nvPr/>
          </p:nvSpPr>
          <p:spPr bwMode="auto">
            <a:xfrm>
              <a:off x="4195" y="2069"/>
              <a:ext cx="760" cy="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rgbClr val="FFFFFF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zh-CN" altLang="en-US" sz="2000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rPr>
                <a:t>四级结构</a:t>
              </a:r>
            </a:p>
          </p:txBody>
        </p:sp>
      </p:grpSp>
      <p:sp>
        <p:nvSpPr>
          <p:cNvPr id="16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7010400" y="6629400"/>
            <a:ext cx="2133600" cy="228600"/>
          </a:xfrm>
        </p:spPr>
        <p:txBody>
          <a:bodyPr/>
          <a:lstStyle/>
          <a:p>
            <a:fld id="{82CDF444-4514-41F6-BB23-0BA8864D47CA}" type="slidenum">
              <a:rPr lang="zh-CN" altLang="en-US" smtClean="0"/>
              <a:pPr/>
              <a:t>80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080200"/>
      </p:ext>
    </p:extLst>
  </p:cSld>
  <p:clrMapOvr>
    <a:masterClrMapping/>
  </p:clrMapOvr>
  <p:transition>
    <p:strips dir="ld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7308850" cy="1143000"/>
          </a:xfrm>
        </p:spPr>
        <p:txBody>
          <a:bodyPr/>
          <a:lstStyle/>
          <a:p>
            <a:r>
              <a:rPr lang="zh-CN" altLang="en-US" dirty="0"/>
              <a:t>一级结构决定高级结构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882102"/>
            <a:ext cx="2667000" cy="457200"/>
          </a:xfrm>
        </p:spPr>
        <p:txBody>
          <a:bodyPr/>
          <a:lstStyle/>
          <a:p>
            <a:pPr>
              <a:buSzPct val="85000"/>
            </a:pPr>
            <a:r>
              <a:rPr lang="zh-CN" altLang="en-US" sz="1600" dirty="0">
                <a:ea typeface="黑体" pitchFamily="2" charset="-122"/>
              </a:rPr>
              <a:t>非极性氨基酸在可溶性蛋白和膜蛋白中的位置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81</a:t>
            </a:fld>
            <a:endParaRPr lang="zh-CN" altLang="en-US" dirty="0"/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84" y="2514599"/>
            <a:ext cx="3312666" cy="3666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0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113270"/>
            <a:ext cx="2695755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0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7" y="2811137"/>
            <a:ext cx="2371725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448050" y="1838365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defRPr sz="24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9pPr>
          </a:lstStyle>
          <a:p>
            <a:pPr>
              <a:buSzPct val="85000"/>
            </a:pPr>
            <a:r>
              <a:rPr lang="zh-CN" altLang="en-US" sz="1600" dirty="0">
                <a:ea typeface="黑体" pitchFamily="2" charset="-122"/>
              </a:rPr>
              <a:t>脯氨酸特有的几何结构导致胶原纤维结构的形成，阻碍球状蛋白</a:t>
            </a:r>
            <a:r>
              <a:rPr lang="el-GR" altLang="zh-CN" sz="1600" dirty="0">
                <a:ea typeface="宋体"/>
              </a:rPr>
              <a:t>α</a:t>
            </a:r>
            <a:r>
              <a:rPr lang="en-US" altLang="zh-CN" sz="1600" dirty="0">
                <a:ea typeface="黑体" pitchFamily="2" charset="-122"/>
              </a:rPr>
              <a:t>-</a:t>
            </a:r>
            <a:r>
              <a:rPr lang="zh-CN" altLang="en-US" sz="1600" dirty="0">
                <a:ea typeface="黑体" pitchFamily="2" charset="-122"/>
              </a:rPr>
              <a:t>螺旋的形成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481762" y="1882102"/>
            <a:ext cx="243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defRPr sz="24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9pPr>
          </a:lstStyle>
          <a:p>
            <a:pPr>
              <a:buSzPct val="85000"/>
            </a:pPr>
            <a:r>
              <a:rPr lang="zh-CN" altLang="en-US" sz="1600" dirty="0">
                <a:ea typeface="黑体" pitchFamily="2" charset="-122"/>
              </a:rPr>
              <a:t>酪氨酸苯环上的羟基与另一分子所含的羰基形成氢键</a:t>
            </a:r>
          </a:p>
        </p:txBody>
      </p:sp>
      <p:pic>
        <p:nvPicPr>
          <p:cNvPr id="140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62" y="5181600"/>
            <a:ext cx="425767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0469495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7308850" cy="1143000"/>
          </a:xfrm>
        </p:spPr>
        <p:txBody>
          <a:bodyPr/>
          <a:lstStyle/>
          <a:p>
            <a:r>
              <a:rPr lang="zh-CN" altLang="en-US" dirty="0"/>
              <a:t>一级结构决定高级结构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SzPct val="85000"/>
            </a:pPr>
            <a:r>
              <a:rPr lang="zh-CN" altLang="en-US" sz="2400" dirty="0">
                <a:ea typeface="黑体" pitchFamily="2" charset="-122"/>
              </a:rPr>
              <a:t>核糖核酸酶的可逆变性</a:t>
            </a:r>
          </a:p>
        </p:txBody>
      </p:sp>
      <p:grpSp>
        <p:nvGrpSpPr>
          <p:cNvPr id="151561" name="Group 9"/>
          <p:cNvGrpSpPr>
            <a:grpSpLocks/>
          </p:cNvGrpSpPr>
          <p:nvPr/>
        </p:nvGrpSpPr>
        <p:grpSpPr bwMode="auto">
          <a:xfrm>
            <a:off x="1752600" y="2590800"/>
            <a:ext cx="5562600" cy="3368675"/>
            <a:chOff x="1152" y="1584"/>
            <a:chExt cx="3456" cy="2074"/>
          </a:xfrm>
        </p:grpSpPr>
        <p:pic>
          <p:nvPicPr>
            <p:cNvPr id="151557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52" y="1584"/>
              <a:ext cx="3456" cy="2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1558" name="Text Box 6"/>
            <p:cNvSpPr txBox="1">
              <a:spLocks noChangeArrowheads="1"/>
            </p:cNvSpPr>
            <p:nvPr/>
          </p:nvSpPr>
          <p:spPr bwMode="auto">
            <a:xfrm>
              <a:off x="2976" y="1776"/>
              <a:ext cx="1623" cy="619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eaLnBrk="0" hangingPunct="0"/>
              <a:r>
                <a:rPr kumimoji="1" lang="zh-CN" altLang="en-US" sz="2000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rPr>
                <a:t>非折叠态，无活性，二硫桥被还原而生成半胱氨酸残基</a:t>
              </a:r>
            </a:p>
          </p:txBody>
        </p:sp>
        <p:sp>
          <p:nvSpPr>
            <p:cNvPr id="151559" name="Text Box 7"/>
            <p:cNvSpPr txBox="1">
              <a:spLocks noChangeArrowheads="1"/>
            </p:cNvSpPr>
            <p:nvPr/>
          </p:nvSpPr>
          <p:spPr bwMode="auto">
            <a:xfrm>
              <a:off x="1816" y="2668"/>
              <a:ext cx="1596" cy="244"/>
            </a:xfrm>
            <a:prstGeom prst="rect">
              <a:avLst/>
            </a:prstGeom>
            <a:solidFill>
              <a:srgbClr val="FFFFFF"/>
            </a:solidFill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eaLnBrk="0" hangingPunct="0"/>
              <a:r>
                <a:rPr kumimoji="1" lang="zh-CN" altLang="en-US" sz="2000" b="1" dirty="0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rPr>
                <a:t>除去尿素和巯基乙醇</a:t>
              </a:r>
            </a:p>
          </p:txBody>
        </p:sp>
        <p:sp>
          <p:nvSpPr>
            <p:cNvPr id="151560" name="Text Box 8"/>
            <p:cNvSpPr txBox="1">
              <a:spLocks noChangeArrowheads="1"/>
            </p:cNvSpPr>
            <p:nvPr/>
          </p:nvSpPr>
          <p:spPr bwMode="auto">
            <a:xfrm>
              <a:off x="2928" y="2976"/>
              <a:ext cx="1623" cy="619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eaLnBrk="0" hangingPunct="0"/>
              <a:r>
                <a:rPr kumimoji="1" lang="zh-CN" altLang="en-US" sz="2000" b="1" dirty="0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rPr>
                <a:t>天然有催化活性状态，重新形成合适的二硫桥</a:t>
              </a: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82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7308850" cy="1143000"/>
          </a:xfrm>
        </p:spPr>
        <p:txBody>
          <a:bodyPr/>
          <a:lstStyle/>
          <a:p>
            <a:r>
              <a:rPr lang="zh-CN" altLang="en-US" dirty="0"/>
              <a:t>一级结构决定高级结构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idx="1"/>
          </p:nvPr>
        </p:nvSpPr>
        <p:spPr>
          <a:xfrm>
            <a:off x="827088" y="1989138"/>
            <a:ext cx="8088312" cy="4319587"/>
          </a:xfrm>
        </p:spPr>
        <p:txBody>
          <a:bodyPr/>
          <a:lstStyle/>
          <a:p>
            <a:pPr>
              <a:lnSpc>
                <a:spcPct val="120000"/>
              </a:lnSpc>
              <a:buSzPct val="85000"/>
              <a:buFontTx/>
              <a:buBlip>
                <a:blip r:embed="rId2"/>
              </a:buBlip>
            </a:pPr>
            <a:r>
              <a:rPr lang="zh-CN" altLang="en-US" sz="2400" dirty="0">
                <a:ea typeface="黑体" pitchFamily="2" charset="-122"/>
              </a:rPr>
              <a:t>蛋白质前体的激活</a:t>
            </a:r>
            <a:endParaRPr lang="en-US" altLang="zh-CN" sz="2400" dirty="0">
              <a:ea typeface="黑体" pitchFamily="2" charset="-122"/>
            </a:endParaRPr>
          </a:p>
          <a:p>
            <a:pPr>
              <a:lnSpc>
                <a:spcPct val="120000"/>
              </a:lnSpc>
              <a:buSzPct val="85000"/>
              <a:buFontTx/>
              <a:buNone/>
            </a:pPr>
            <a:r>
              <a:rPr lang="en-US" altLang="zh-CN" sz="2200" dirty="0">
                <a:solidFill>
                  <a:srgbClr val="A50021"/>
                </a:solidFill>
                <a:ea typeface="黑体" pitchFamily="2" charset="-122"/>
              </a:rPr>
              <a:t>1. </a:t>
            </a:r>
            <a:r>
              <a:rPr lang="zh-CN" altLang="en-US" sz="2200" dirty="0">
                <a:solidFill>
                  <a:srgbClr val="A50021"/>
                </a:solidFill>
                <a:ea typeface="黑体" pitchFamily="2" charset="-122"/>
              </a:rPr>
              <a:t>血液凝固的生化机理</a:t>
            </a:r>
            <a:r>
              <a:rPr lang="zh-CN" altLang="en-US" sz="2200" dirty="0">
                <a:ea typeface="黑体" pitchFamily="2" charset="-122"/>
              </a:rPr>
              <a:t>：</a:t>
            </a:r>
          </a:p>
          <a:p>
            <a:pPr>
              <a:lnSpc>
                <a:spcPct val="120000"/>
              </a:lnSpc>
              <a:buSzPct val="85000"/>
              <a:buFontTx/>
              <a:buNone/>
            </a:pPr>
            <a:r>
              <a:rPr lang="zh-CN" altLang="en-US" sz="2200" dirty="0">
                <a:ea typeface="黑体" pitchFamily="2" charset="-122"/>
              </a:rPr>
              <a:t>           动物体在受到创伤而流血时，</a:t>
            </a:r>
            <a:r>
              <a:rPr lang="zh-CN" altLang="en-US" sz="2200" dirty="0">
                <a:solidFill>
                  <a:srgbClr val="A50021"/>
                </a:solidFill>
                <a:ea typeface="黑体" pitchFamily="2" charset="-122"/>
              </a:rPr>
              <a:t>凝血因子前体</a:t>
            </a:r>
            <a:r>
              <a:rPr lang="zh-CN" altLang="en-US" sz="2200" dirty="0">
                <a:ea typeface="黑体" pitchFamily="2" charset="-122"/>
              </a:rPr>
              <a:t>在其它因子的作用下被激活，进而使纤维蛋白原</a:t>
            </a:r>
            <a:r>
              <a:rPr lang="en-US" altLang="zh-CN" sz="2200" dirty="0">
                <a:ea typeface="黑体" pitchFamily="2" charset="-122"/>
              </a:rPr>
              <a:t>F</a:t>
            </a:r>
            <a:r>
              <a:rPr lang="zh-CN" altLang="en-US" sz="2200" dirty="0">
                <a:ea typeface="黑体" pitchFamily="2" charset="-122"/>
              </a:rPr>
              <a:t>转变为纤维蛋白</a:t>
            </a:r>
            <a:r>
              <a:rPr lang="en-US" altLang="zh-CN" sz="2200" dirty="0">
                <a:ea typeface="黑体" pitchFamily="2" charset="-122"/>
              </a:rPr>
              <a:t>f</a:t>
            </a:r>
            <a:r>
              <a:rPr lang="zh-CN" altLang="en-US" sz="2200" dirty="0">
                <a:ea typeface="黑体" pitchFamily="2" charset="-122"/>
              </a:rPr>
              <a:t>（涉及一级结构变化），最终成为不溶性的纤维蛋白，使血液凝固。</a:t>
            </a:r>
          </a:p>
          <a:p>
            <a:pPr>
              <a:lnSpc>
                <a:spcPct val="120000"/>
              </a:lnSpc>
              <a:buSzPct val="85000"/>
              <a:buFontTx/>
              <a:buNone/>
            </a:pPr>
            <a:r>
              <a:rPr lang="en-US" altLang="zh-CN" sz="2200" dirty="0">
                <a:solidFill>
                  <a:srgbClr val="A50021"/>
                </a:solidFill>
                <a:ea typeface="黑体" pitchFamily="2" charset="-122"/>
              </a:rPr>
              <a:t>2. </a:t>
            </a:r>
            <a:r>
              <a:rPr lang="zh-CN" altLang="en-US" sz="2200" dirty="0">
                <a:solidFill>
                  <a:srgbClr val="A50021"/>
                </a:solidFill>
                <a:ea typeface="黑体" pitchFamily="2" charset="-122"/>
              </a:rPr>
              <a:t>胰岛素原的激活</a:t>
            </a:r>
            <a:r>
              <a:rPr lang="zh-CN" altLang="en-US" sz="2200" dirty="0">
                <a:ea typeface="黑体" pitchFamily="2" charset="-122"/>
              </a:rPr>
              <a:t>：</a:t>
            </a:r>
          </a:p>
          <a:p>
            <a:pPr>
              <a:lnSpc>
                <a:spcPct val="120000"/>
              </a:lnSpc>
              <a:buSzPct val="85000"/>
              <a:buFontTx/>
              <a:buNone/>
            </a:pPr>
            <a:r>
              <a:rPr lang="zh-CN" altLang="en-US" sz="2200" dirty="0">
                <a:ea typeface="黑体" pitchFamily="2" charset="-122"/>
              </a:rPr>
              <a:t>           在酶的催化下，</a:t>
            </a:r>
            <a:r>
              <a:rPr lang="zh-CN" altLang="en-US" sz="2200" dirty="0">
                <a:solidFill>
                  <a:srgbClr val="A50021"/>
                </a:solidFill>
                <a:ea typeface="黑体" pitchFamily="2" charset="-122"/>
              </a:rPr>
              <a:t>胰岛素原</a:t>
            </a:r>
            <a:r>
              <a:rPr lang="zh-CN" altLang="en-US" sz="2200" dirty="0">
                <a:ea typeface="黑体" pitchFamily="2" charset="-122"/>
              </a:rPr>
              <a:t>被切去一段</a:t>
            </a:r>
            <a:r>
              <a:rPr lang="en-US" altLang="zh-CN" sz="2200" dirty="0">
                <a:ea typeface="黑体" pitchFamily="2" charset="-122"/>
              </a:rPr>
              <a:t>C</a:t>
            </a:r>
            <a:r>
              <a:rPr lang="zh-CN" altLang="en-US" sz="2200" dirty="0">
                <a:ea typeface="黑体" pitchFamily="2" charset="-122"/>
              </a:rPr>
              <a:t>肽，转变为有活性的胰岛素。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83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7461250" cy="1143000"/>
          </a:xfrm>
        </p:spPr>
        <p:txBody>
          <a:bodyPr/>
          <a:lstStyle/>
          <a:p>
            <a:r>
              <a:rPr lang="zh-CN" altLang="en-US" dirty="0"/>
              <a:t>一级结构决定高级结构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idx="1"/>
          </p:nvPr>
        </p:nvSpPr>
        <p:spPr>
          <a:xfrm>
            <a:off x="827088" y="1828800"/>
            <a:ext cx="7859712" cy="4319587"/>
          </a:xfrm>
        </p:spPr>
        <p:txBody>
          <a:bodyPr/>
          <a:lstStyle/>
          <a:p>
            <a:pPr>
              <a:buSzPct val="85000"/>
              <a:buFontTx/>
              <a:buBlip>
                <a:blip r:embed="rId2"/>
              </a:buBlip>
            </a:pP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同功蛋白质氨基酸的种族差异</a:t>
            </a:r>
          </a:p>
        </p:txBody>
      </p:sp>
      <p:graphicFrame>
        <p:nvGraphicFramePr>
          <p:cNvPr id="152773" name="Group 197"/>
          <p:cNvGraphicFramePr>
            <a:graphicFrameLocks noGrp="1"/>
          </p:cNvGraphicFramePr>
          <p:nvPr/>
        </p:nvGraphicFramePr>
        <p:xfrm>
          <a:off x="914400" y="2362200"/>
          <a:ext cx="7173913" cy="3968115"/>
        </p:xfrm>
        <a:graphic>
          <a:graphicData uri="http://schemas.openxmlformats.org/drawingml/2006/table">
            <a:tbl>
              <a:tblPr/>
              <a:tblGrid>
                <a:gridCol w="146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8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6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35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875"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胰岛素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来源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氨基酸序列的部分差异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8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9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10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B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30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异亮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猪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异亮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狗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异亮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兔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异亮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牛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缬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羊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甘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缬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马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甘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异亮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抹香鲸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异亮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84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274638"/>
            <a:ext cx="7537450" cy="1143000"/>
          </a:xfrm>
        </p:spPr>
        <p:txBody>
          <a:bodyPr/>
          <a:lstStyle/>
          <a:p>
            <a:r>
              <a:rPr lang="zh-CN" altLang="en-US" dirty="0"/>
              <a:t>一级结构决定高级结构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idx="1"/>
          </p:nvPr>
        </p:nvSpPr>
        <p:spPr>
          <a:xfrm>
            <a:off x="827088" y="1828800"/>
            <a:ext cx="7859712" cy="4319587"/>
          </a:xfrm>
        </p:spPr>
        <p:txBody>
          <a:bodyPr/>
          <a:lstStyle/>
          <a:p>
            <a:pPr>
              <a:buSzPct val="85000"/>
              <a:buFontTx/>
              <a:buBlip>
                <a:blip r:embed="rId2"/>
              </a:buBlip>
            </a:pPr>
            <a:r>
              <a:rPr lang="zh-CN" altLang="en-US" sz="2400" dirty="0">
                <a:ea typeface="黑体" pitchFamily="2" charset="-122"/>
              </a:rPr>
              <a:t>不同生物细胞色素</a:t>
            </a:r>
            <a:r>
              <a:rPr lang="en-US" altLang="zh-CN" sz="2400" dirty="0">
                <a:ea typeface="黑体" pitchFamily="2" charset="-122"/>
              </a:rPr>
              <a:t>C</a:t>
            </a:r>
            <a:r>
              <a:rPr lang="zh-CN" altLang="en-US" sz="2400" dirty="0">
                <a:ea typeface="黑体" pitchFamily="2" charset="-122"/>
              </a:rPr>
              <a:t>的氨基酸差异</a:t>
            </a:r>
          </a:p>
        </p:txBody>
      </p:sp>
      <p:graphicFrame>
        <p:nvGraphicFramePr>
          <p:cNvPr id="157760" name="Group 2112"/>
          <p:cNvGraphicFramePr>
            <a:graphicFrameLocks noGrp="1"/>
          </p:cNvGraphicFramePr>
          <p:nvPr/>
        </p:nvGraphicFramePr>
        <p:xfrm>
          <a:off x="838200" y="2362200"/>
          <a:ext cx="7392988" cy="3931920"/>
        </p:xfrm>
        <a:graphic>
          <a:graphicData uri="http://schemas.openxmlformats.org/drawingml/2006/table">
            <a:tbl>
              <a:tblPr/>
              <a:tblGrid>
                <a:gridCol w="170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7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36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生物名称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与人不同的氨基酸数目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生物名称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与人不同的氨基酸数目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黑猩猩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响尾蛇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恒河猴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海龟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兔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金枪鱼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袋鼠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狗鱼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果蝇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牛、猪、羊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小麦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狗、驴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粗糙链孢霉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马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酵母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鸡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85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274638"/>
            <a:ext cx="7461250" cy="1143000"/>
          </a:xfrm>
        </p:spPr>
        <p:txBody>
          <a:bodyPr/>
          <a:lstStyle/>
          <a:p>
            <a:r>
              <a:rPr lang="zh-CN" altLang="en-US" dirty="0"/>
              <a:t>一级结构决定高级结构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SzPct val="85000"/>
              <a:buFontTx/>
              <a:buBlip>
                <a:blip r:embed="rId2"/>
              </a:buBlip>
            </a:pPr>
            <a:r>
              <a:rPr lang="zh-CN" altLang="en-US" sz="2400" dirty="0">
                <a:ea typeface="黑体" pitchFamily="2" charset="-122"/>
              </a:rPr>
              <a:t>同功蛋白中氨基酸序列差异与分子病</a:t>
            </a:r>
          </a:p>
          <a:p>
            <a:pPr>
              <a:buSzPct val="85000"/>
              <a:buFontTx/>
              <a:buNone/>
            </a:pPr>
            <a:r>
              <a:rPr lang="en-US" altLang="zh-CN" sz="2400" dirty="0">
                <a:ea typeface="黑体" pitchFamily="2" charset="-122"/>
              </a:rPr>
              <a:t>                                    ——</a:t>
            </a:r>
            <a:r>
              <a:rPr lang="zh-CN" altLang="en-US" sz="2400" dirty="0">
                <a:ea typeface="黑体" pitchFamily="2" charset="-122"/>
              </a:rPr>
              <a:t>例：</a:t>
            </a:r>
            <a:r>
              <a:rPr lang="zh-CN" altLang="en-US" sz="2400" dirty="0">
                <a:solidFill>
                  <a:srgbClr val="A50021"/>
                </a:solidFill>
                <a:ea typeface="黑体" pitchFamily="2" charset="-122"/>
              </a:rPr>
              <a:t>镰刀型红细胞贫血症</a:t>
            </a:r>
            <a:endParaRPr lang="en-US" altLang="zh-CN" sz="2400" dirty="0">
              <a:solidFill>
                <a:srgbClr val="A50021"/>
              </a:solidFill>
              <a:ea typeface="黑体" pitchFamily="2" charset="-122"/>
            </a:endParaRPr>
          </a:p>
        </p:txBody>
      </p:sp>
      <p:pic>
        <p:nvPicPr>
          <p:cNvPr id="153605" name="Picture 5" descr="0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895600"/>
            <a:ext cx="8020050" cy="2765425"/>
          </a:xfrm>
          <a:prstGeom prst="rect">
            <a:avLst/>
          </a:prstGeom>
          <a:noFill/>
        </p:spPr>
      </p:pic>
      <p:sp>
        <p:nvSpPr>
          <p:cNvPr id="153606" name="Text Box 6"/>
          <p:cNvSpPr txBox="1">
            <a:spLocks noChangeArrowheads="1"/>
          </p:cNvSpPr>
          <p:nvPr/>
        </p:nvSpPr>
        <p:spPr bwMode="auto">
          <a:xfrm>
            <a:off x="2286000" y="5791200"/>
            <a:ext cx="472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>
                <a:ea typeface="黑体" pitchFamily="2" charset="-122"/>
              </a:rPr>
              <a:t>正常红细胞与镰刀形红细胞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86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274638"/>
            <a:ext cx="7537450" cy="1143000"/>
          </a:xfrm>
        </p:spPr>
        <p:txBody>
          <a:bodyPr/>
          <a:lstStyle/>
          <a:p>
            <a:r>
              <a:rPr lang="zh-CN" altLang="en-US" dirty="0"/>
              <a:t>一级结构决定高级结构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69256"/>
            <a:ext cx="7543800" cy="4708525"/>
          </a:xfrm>
        </p:spPr>
        <p:txBody>
          <a:bodyPr/>
          <a:lstStyle/>
          <a:p>
            <a:pPr>
              <a:lnSpc>
                <a:spcPct val="150000"/>
              </a:lnSpc>
              <a:buSzPct val="85000"/>
              <a:buFont typeface="Wingdings" pitchFamily="2" charset="2"/>
              <a:buChar char="Ø"/>
            </a:pPr>
            <a:r>
              <a:rPr lang="zh-CN" altLang="en-US" sz="2000" dirty="0">
                <a:ea typeface="黑体" pitchFamily="2" charset="-122"/>
              </a:rPr>
              <a:t>镰刀型红细胞贫血症</a:t>
            </a: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分子基础</a:t>
            </a:r>
          </a:p>
          <a:p>
            <a:pPr lvl="1">
              <a:lnSpc>
                <a:spcPct val="115000"/>
              </a:lnSpc>
              <a:buSzPct val="85000"/>
              <a:buFont typeface="Wingdings" pitchFamily="2" charset="2"/>
              <a:buChar char="Ø"/>
            </a:pPr>
            <a:r>
              <a:rPr lang="en-US" altLang="zh-CN" sz="1800" dirty="0">
                <a:ea typeface="黑体" pitchFamily="2" charset="-122"/>
              </a:rPr>
              <a:t>   </a:t>
            </a:r>
            <a:r>
              <a:rPr lang="en-US" altLang="zh-CN" sz="1800" dirty="0" err="1">
                <a:ea typeface="黑体" pitchFamily="2" charset="-122"/>
              </a:rPr>
              <a:t>HbA</a:t>
            </a:r>
            <a:r>
              <a:rPr lang="en-US" altLang="zh-CN" sz="1800" dirty="0">
                <a:ea typeface="黑体" pitchFamily="2" charset="-122"/>
              </a:rPr>
              <a:t>: Val-His-</a:t>
            </a:r>
            <a:r>
              <a:rPr lang="en-US" altLang="zh-CN" sz="1800" dirty="0" err="1">
                <a:ea typeface="黑体" pitchFamily="2" charset="-122"/>
              </a:rPr>
              <a:t>Leu</a:t>
            </a:r>
            <a:r>
              <a:rPr lang="en-US" altLang="zh-CN" sz="1800" dirty="0">
                <a:ea typeface="黑体" pitchFamily="2" charset="-122"/>
              </a:rPr>
              <a:t>-</a:t>
            </a:r>
            <a:r>
              <a:rPr lang="en-US" altLang="zh-CN" sz="1800" dirty="0" err="1">
                <a:ea typeface="黑体" pitchFamily="2" charset="-122"/>
              </a:rPr>
              <a:t>Thr</a:t>
            </a:r>
            <a:r>
              <a:rPr lang="en-US" altLang="zh-CN" sz="1800" dirty="0">
                <a:ea typeface="黑体" pitchFamily="2" charset="-122"/>
              </a:rPr>
              <a:t>-Pro-</a:t>
            </a:r>
            <a:r>
              <a:rPr lang="en-US" altLang="zh-CN" sz="1800" dirty="0" err="1">
                <a:solidFill>
                  <a:srgbClr val="A50021"/>
                </a:solidFill>
                <a:ea typeface="黑体" pitchFamily="2" charset="-122"/>
              </a:rPr>
              <a:t>Glu</a:t>
            </a:r>
            <a:r>
              <a:rPr lang="en-US" altLang="zh-CN" sz="1800" dirty="0">
                <a:ea typeface="黑体" pitchFamily="2" charset="-122"/>
              </a:rPr>
              <a:t>-</a:t>
            </a:r>
            <a:r>
              <a:rPr lang="en-US" altLang="zh-CN" sz="1800" dirty="0" err="1">
                <a:ea typeface="黑体" pitchFamily="2" charset="-122"/>
              </a:rPr>
              <a:t>Glu</a:t>
            </a:r>
            <a:r>
              <a:rPr lang="en-US" altLang="zh-CN" sz="1800" dirty="0">
                <a:ea typeface="黑体" pitchFamily="2" charset="-122"/>
              </a:rPr>
              <a:t>-Lys……COOH</a:t>
            </a:r>
          </a:p>
          <a:p>
            <a:pPr lvl="1">
              <a:lnSpc>
                <a:spcPct val="115000"/>
              </a:lnSpc>
              <a:buSzPct val="85000"/>
              <a:buFont typeface="Wingdings" pitchFamily="2" charset="2"/>
              <a:buChar char="Ø"/>
            </a:pPr>
            <a:r>
              <a:rPr lang="en-US" altLang="zh-CN" sz="1800" dirty="0">
                <a:ea typeface="黑体" pitchFamily="2" charset="-122"/>
              </a:rPr>
              <a:t>   </a:t>
            </a:r>
          </a:p>
          <a:p>
            <a:pPr lvl="1">
              <a:lnSpc>
                <a:spcPct val="115000"/>
              </a:lnSpc>
              <a:buSzPct val="85000"/>
              <a:buFont typeface="Wingdings" pitchFamily="2" charset="2"/>
              <a:buChar char="Ø"/>
            </a:pPr>
            <a:r>
              <a:rPr lang="en-US" altLang="zh-CN" sz="1800" dirty="0" err="1">
                <a:ea typeface="黑体" pitchFamily="2" charset="-122"/>
              </a:rPr>
              <a:t>HbS</a:t>
            </a:r>
            <a:r>
              <a:rPr lang="en-US" altLang="zh-CN" sz="1800" dirty="0">
                <a:ea typeface="黑体" pitchFamily="2" charset="-122"/>
              </a:rPr>
              <a:t>: Val-His-Leu-</a:t>
            </a:r>
            <a:r>
              <a:rPr lang="en-US" altLang="zh-CN" sz="1800" dirty="0" err="1">
                <a:ea typeface="黑体" pitchFamily="2" charset="-122"/>
              </a:rPr>
              <a:t>Thr</a:t>
            </a:r>
            <a:r>
              <a:rPr lang="en-US" altLang="zh-CN" sz="1800" dirty="0">
                <a:ea typeface="黑体" pitchFamily="2" charset="-122"/>
              </a:rPr>
              <a:t>-Pro-</a:t>
            </a:r>
            <a:r>
              <a:rPr lang="en-US" altLang="zh-CN" sz="1800" dirty="0">
                <a:solidFill>
                  <a:srgbClr val="A50021"/>
                </a:solidFill>
                <a:ea typeface="黑体" pitchFamily="2" charset="-122"/>
              </a:rPr>
              <a:t>Val</a:t>
            </a:r>
            <a:r>
              <a:rPr lang="en-US" altLang="zh-CN" sz="1800" dirty="0">
                <a:ea typeface="黑体" pitchFamily="2" charset="-122"/>
              </a:rPr>
              <a:t>-Glu-Lys……COOH</a:t>
            </a:r>
          </a:p>
          <a:p>
            <a:pPr marL="457200" lvl="1" indent="0">
              <a:lnSpc>
                <a:spcPct val="115000"/>
              </a:lnSpc>
              <a:buSzPct val="85000"/>
              <a:buNone/>
            </a:pPr>
            <a:r>
              <a:rPr lang="en-US" altLang="zh-CN" sz="1800" dirty="0">
                <a:ea typeface="黑体" pitchFamily="2" charset="-122"/>
              </a:rPr>
              <a:t>         β</a:t>
            </a:r>
            <a:r>
              <a:rPr lang="zh-CN" altLang="en-US" sz="1800" dirty="0">
                <a:ea typeface="黑体" pitchFamily="2" charset="-122"/>
              </a:rPr>
              <a:t>链    </a:t>
            </a:r>
            <a:r>
              <a:rPr lang="en-US" altLang="zh-CN" sz="1800" dirty="0">
                <a:ea typeface="黑体" pitchFamily="2" charset="-122"/>
              </a:rPr>
              <a:t>1    2     3     4     5      6     7     8</a:t>
            </a:r>
            <a:endParaRPr lang="zh-CN" altLang="en-US" sz="1800" dirty="0">
              <a:ea typeface="黑体" pitchFamily="2" charset="-122"/>
            </a:endParaRPr>
          </a:p>
          <a:p>
            <a:pPr>
              <a:lnSpc>
                <a:spcPct val="150000"/>
              </a:lnSpc>
              <a:spcBef>
                <a:spcPct val="40000"/>
              </a:spcBef>
              <a:buSzPct val="85000"/>
              <a:buFont typeface="Wingdings" pitchFamily="2" charset="2"/>
              <a:buChar char="Ø"/>
            </a:pPr>
            <a:endParaRPr lang="en-US" altLang="zh-CN" sz="2000" dirty="0">
              <a:ea typeface="黑体" pitchFamily="2" charset="-122"/>
            </a:endParaRPr>
          </a:p>
          <a:p>
            <a:pPr>
              <a:lnSpc>
                <a:spcPct val="150000"/>
              </a:lnSpc>
              <a:spcBef>
                <a:spcPct val="40000"/>
              </a:spcBef>
              <a:buSzPct val="85000"/>
              <a:buFont typeface="Wingdings" pitchFamily="2" charset="2"/>
              <a:buChar char="Ø"/>
            </a:pPr>
            <a:r>
              <a:rPr lang="zh-CN" altLang="en-US" sz="2000" dirty="0">
                <a:ea typeface="黑体" pitchFamily="2" charset="-122"/>
              </a:rPr>
              <a:t>结果：负电荷的</a:t>
            </a:r>
            <a:r>
              <a:rPr lang="en-US" altLang="zh-CN" sz="2000" dirty="0" err="1">
                <a:solidFill>
                  <a:srgbClr val="A50021"/>
                </a:solidFill>
                <a:ea typeface="黑体" pitchFamily="2" charset="-122"/>
              </a:rPr>
              <a:t>Glu</a:t>
            </a:r>
            <a:r>
              <a:rPr lang="zh-CN" altLang="en-US" sz="2000" dirty="0">
                <a:ea typeface="黑体" pitchFamily="2" charset="-122"/>
              </a:rPr>
              <a:t>变为疏水性的</a:t>
            </a:r>
            <a:r>
              <a:rPr lang="en-US" altLang="zh-CN" sz="2000" dirty="0">
                <a:solidFill>
                  <a:srgbClr val="A50021"/>
                </a:solidFill>
                <a:ea typeface="黑体" pitchFamily="2" charset="-122"/>
              </a:rPr>
              <a:t>Val</a:t>
            </a:r>
            <a:r>
              <a:rPr lang="zh-CN" altLang="en-US" sz="2000" dirty="0">
                <a:ea typeface="黑体" pitchFamily="2" charset="-122"/>
              </a:rPr>
              <a:t>，使</a:t>
            </a:r>
            <a:r>
              <a:rPr lang="en-US" altLang="zh-CN" sz="2000" dirty="0" err="1">
                <a:ea typeface="黑体" pitchFamily="2" charset="-122"/>
              </a:rPr>
              <a:t>HbS</a:t>
            </a:r>
            <a:r>
              <a:rPr lang="zh-CN" altLang="en-US" sz="2000" dirty="0">
                <a:ea typeface="黑体" pitchFamily="2" charset="-122"/>
              </a:rPr>
              <a:t>分子表面的</a:t>
            </a: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负电荷减少，亲水基团变为疏水基团，使</a:t>
            </a:r>
            <a:r>
              <a:rPr lang="en-US" altLang="zh-CN" sz="2000" dirty="0" err="1">
                <a:solidFill>
                  <a:srgbClr val="A50021"/>
                </a:solidFill>
                <a:ea typeface="黑体" pitchFamily="2" charset="-122"/>
              </a:rPr>
              <a:t>HbS</a:t>
            </a: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分子聚合</a:t>
            </a:r>
            <a:r>
              <a:rPr lang="zh-CN" altLang="en-US" sz="2000" dirty="0">
                <a:ea typeface="黑体" pitchFamily="2" charset="-122"/>
              </a:rPr>
              <a:t>，溶解度降低，红细胞变形，呈镰刀状，并易于破裂溶血。</a:t>
            </a:r>
            <a:endParaRPr lang="zh-CN" altLang="en-US" sz="1800" dirty="0">
              <a:ea typeface="黑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87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8685D4-2426-4047-8213-37D5E2955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524000"/>
            <a:ext cx="784928" cy="11659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A1622D8-0979-4605-8951-9CD7502BEC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64" b="30634"/>
          <a:stretch/>
        </p:blipFill>
        <p:spPr>
          <a:xfrm>
            <a:off x="7455010" y="2924119"/>
            <a:ext cx="926990" cy="96208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 dirty="0"/>
              <a:t>分子构象与功能的关系</a:t>
            </a:r>
            <a:endParaRPr lang="en-US" altLang="zh-CN" dirty="0"/>
          </a:p>
        </p:txBody>
      </p:sp>
      <p:sp>
        <p:nvSpPr>
          <p:cNvPr id="158723" name="Rectangle 3"/>
          <p:cNvSpPr>
            <a:spLocks noGrp="1" noChangeArrowheads="1"/>
          </p:cNvSpPr>
          <p:nvPr>
            <p:ph idx="1"/>
          </p:nvPr>
        </p:nvSpPr>
        <p:spPr>
          <a:xfrm>
            <a:off x="1437838" y="1155322"/>
            <a:ext cx="7859712" cy="548503"/>
          </a:xfrm>
        </p:spPr>
        <p:txBody>
          <a:bodyPr/>
          <a:lstStyle/>
          <a:p>
            <a:pPr>
              <a:buSzPct val="85000"/>
              <a:buFontTx/>
              <a:buBlip>
                <a:blip r:embed="rId2"/>
              </a:buBlip>
            </a:pPr>
            <a:r>
              <a:rPr lang="zh-CN" altLang="en-US" sz="2400" dirty="0">
                <a:ea typeface="黑体" pitchFamily="2" charset="-122"/>
              </a:rPr>
              <a:t>肌红蛋白与血红蛋白</a:t>
            </a:r>
            <a:endParaRPr lang="en-US" altLang="zh-CN" sz="2400" dirty="0">
              <a:ea typeface="黑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88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877895" y="348860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肌红蛋白四级结构</a:t>
            </a:r>
          </a:p>
        </p:txBody>
      </p:sp>
      <p:sp>
        <p:nvSpPr>
          <p:cNvPr id="5" name="矩形 4"/>
          <p:cNvSpPr/>
          <p:nvPr/>
        </p:nvSpPr>
        <p:spPr>
          <a:xfrm>
            <a:off x="5901094" y="553117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血红蛋白四级结构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650873" y="1639204"/>
            <a:ext cx="4611069" cy="1840981"/>
            <a:chOff x="1" y="2952520"/>
            <a:chExt cx="4758094" cy="1894902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98" t="4159" r="19413" b="4119"/>
            <a:stretch/>
          </p:blipFill>
          <p:spPr bwMode="auto">
            <a:xfrm>
              <a:off x="1" y="2952520"/>
              <a:ext cx="2286000" cy="1894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837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8558" y="2952520"/>
              <a:ext cx="2489537" cy="1894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组合 7"/>
          <p:cNvGrpSpPr/>
          <p:nvPr/>
        </p:nvGrpSpPr>
        <p:grpSpPr>
          <a:xfrm>
            <a:off x="4341150" y="3554836"/>
            <a:ext cx="4676775" cy="1986116"/>
            <a:chOff x="5227045" y="3426838"/>
            <a:chExt cx="4676775" cy="1986116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7045" y="3426838"/>
              <a:ext cx="2438400" cy="1986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8373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5445" y="3431754"/>
              <a:ext cx="2238375" cy="198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837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" y="5571432"/>
            <a:ext cx="4049479" cy="1312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942" y="1645922"/>
            <a:ext cx="1664390" cy="1840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4307621" y="5886318"/>
            <a:ext cx="47103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1600" dirty="0">
                <a:solidFill>
                  <a:srgbClr val="C00000"/>
                </a:solidFill>
                <a:latin typeface="+mn-ea"/>
              </a:rPr>
              <a:t>血红蛋白的主要功用是在循环中转运氧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 err="1"/>
              <a:t>Hb</a:t>
            </a:r>
            <a:r>
              <a:rPr lang="zh-CN" altLang="en-US" sz="1600" dirty="0"/>
              <a:t>由</a:t>
            </a:r>
            <a:r>
              <a:rPr lang="en-US" altLang="zh-CN" sz="1600" dirty="0"/>
              <a:t>4</a:t>
            </a:r>
            <a:r>
              <a:rPr lang="zh-CN" altLang="en-US" sz="1600" dirty="0"/>
              <a:t>个亚基组成四级结构，每个亚基可结合</a:t>
            </a:r>
            <a:r>
              <a:rPr lang="en-US" altLang="zh-CN" sz="1600" dirty="0"/>
              <a:t>1</a:t>
            </a:r>
            <a:r>
              <a:rPr lang="zh-CN" altLang="en-US" sz="1600" dirty="0"/>
              <a:t>个血红素并携带</a:t>
            </a:r>
            <a:r>
              <a:rPr lang="en-US" altLang="zh-CN" sz="1600" dirty="0"/>
              <a:t>1</a:t>
            </a:r>
            <a:r>
              <a:rPr lang="zh-CN" altLang="en-US" sz="1600" dirty="0"/>
              <a:t>分子氧，共结合</a:t>
            </a:r>
            <a:r>
              <a:rPr lang="en-US" altLang="zh-CN" sz="1600" dirty="0"/>
              <a:t>4</a:t>
            </a:r>
            <a:r>
              <a:rPr lang="zh-CN" altLang="en-US" sz="1600" dirty="0"/>
              <a:t>分子氧。</a:t>
            </a:r>
            <a:endParaRPr lang="en-US" altLang="zh-CN" sz="1600" dirty="0"/>
          </a:p>
        </p:txBody>
      </p:sp>
      <p:sp>
        <p:nvSpPr>
          <p:cNvPr id="10" name="矩形 9"/>
          <p:cNvSpPr/>
          <p:nvPr/>
        </p:nvSpPr>
        <p:spPr>
          <a:xfrm>
            <a:off x="75706" y="3857941"/>
            <a:ext cx="404947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1600" dirty="0">
                <a:solidFill>
                  <a:srgbClr val="C00000"/>
                </a:solidFill>
                <a:latin typeface="+mn-ea"/>
              </a:rPr>
              <a:t>肌红蛋白的主要功能是储存氧</a:t>
            </a:r>
            <a:endParaRPr lang="en-US" altLang="zh-CN" sz="1600" dirty="0">
              <a:solidFill>
                <a:srgbClr val="C00000"/>
              </a:solidFill>
              <a:latin typeface="+mn-ea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1600" dirty="0"/>
              <a:t>当环境中的氧分压高时，</a:t>
            </a:r>
            <a:r>
              <a:rPr lang="en-US" altLang="zh-CN" sz="1600" dirty="0"/>
              <a:t>Mb</a:t>
            </a:r>
            <a:r>
              <a:rPr lang="zh-CN" altLang="en-US" sz="1600" dirty="0"/>
              <a:t>与氧结合能力极高，起到对氧的储存功能</a:t>
            </a:r>
            <a:endParaRPr lang="en-US" altLang="zh-CN" sz="16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1600" dirty="0"/>
              <a:t>当环境中的氧分压低时，</a:t>
            </a:r>
            <a:r>
              <a:rPr lang="en-US" altLang="zh-CN" sz="1600" dirty="0"/>
              <a:t>Mb</a:t>
            </a:r>
            <a:r>
              <a:rPr lang="zh-CN" altLang="en-US" sz="1600" dirty="0"/>
              <a:t>与氧结合能力大大降低，对外释放氧，为环境提供氧供机体所需。</a:t>
            </a:r>
            <a:endParaRPr lang="en-US" altLang="zh-CN" sz="1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2A07685-C5CD-401F-BF67-AC3A2F86E74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2485"/>
          <a:stretch/>
        </p:blipFill>
        <p:spPr>
          <a:xfrm>
            <a:off x="7157" y="1627339"/>
            <a:ext cx="2696974" cy="180166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9CAC7F8-C0A9-4009-A651-15B88DCB811A}"/>
              </a:ext>
            </a:extLst>
          </p:cNvPr>
          <p:cNvSpPr txBox="1"/>
          <p:nvPr/>
        </p:nvSpPr>
        <p:spPr>
          <a:xfrm>
            <a:off x="7675037" y="1335960"/>
            <a:ext cx="101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血红素</a:t>
            </a:r>
          </a:p>
        </p:txBody>
      </p:sp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 dirty="0"/>
              <a:t>分子构象与功能的关系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idx="1"/>
          </p:nvPr>
        </p:nvSpPr>
        <p:spPr>
          <a:xfrm>
            <a:off x="903288" y="1594768"/>
            <a:ext cx="7859712" cy="463550"/>
          </a:xfrm>
        </p:spPr>
        <p:txBody>
          <a:bodyPr/>
          <a:lstStyle/>
          <a:p>
            <a:pPr>
              <a:buSzPct val="85000"/>
              <a:buFontTx/>
              <a:buBlip>
                <a:blip r:embed="rId2"/>
              </a:buBlip>
            </a:pPr>
            <a:r>
              <a:rPr lang="zh-CN" altLang="en-US" sz="2000" dirty="0">
                <a:solidFill>
                  <a:srgbClr val="A50021"/>
                </a:solidFill>
                <a:ea typeface="黑体" pitchFamily="2" charset="-122"/>
              </a:rPr>
              <a:t>变构现象</a:t>
            </a:r>
            <a:r>
              <a:rPr lang="en-US" altLang="zh-CN" sz="2000" dirty="0">
                <a:ea typeface="黑体" pitchFamily="2" charset="-122"/>
              </a:rPr>
              <a:t>——</a:t>
            </a:r>
            <a:r>
              <a:rPr lang="zh-CN" altLang="en-US" sz="2000" dirty="0">
                <a:ea typeface="黑体" pitchFamily="2" charset="-122"/>
              </a:rPr>
              <a:t>肌红蛋白与血红蛋白</a:t>
            </a:r>
          </a:p>
          <a:p>
            <a:pPr>
              <a:buSzPct val="85000"/>
              <a:buFontTx/>
              <a:buBlip>
                <a:blip r:embed="rId2"/>
              </a:buBlip>
            </a:pPr>
            <a:endParaRPr lang="zh-CN" altLang="en-US" sz="2000" dirty="0">
              <a:ea typeface="黑体" pitchFamily="2" charset="-122"/>
            </a:endParaRPr>
          </a:p>
        </p:txBody>
      </p:sp>
      <p:sp>
        <p:nvSpPr>
          <p:cNvPr id="159750" name="Rectangle 6"/>
          <p:cNvSpPr>
            <a:spLocks noChangeArrowheads="1"/>
          </p:cNvSpPr>
          <p:nvPr/>
        </p:nvSpPr>
        <p:spPr bwMode="auto">
          <a:xfrm>
            <a:off x="2766955" y="6469955"/>
            <a:ext cx="302424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1400" dirty="0">
                <a:latin typeface="黑体" pitchFamily="2" charset="-122"/>
                <a:ea typeface="黑体" pitchFamily="2" charset="-122"/>
              </a:rPr>
              <a:t>肌红蛋白和血红蛋白的氧合曲线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89</a:t>
            </a:fld>
            <a:endParaRPr lang="zh-CN" alt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825" y="2057400"/>
            <a:ext cx="300037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174" y="2057400"/>
            <a:ext cx="2671826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8318"/>
            <a:ext cx="2083817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en-US" altLang="zh-CN" sz="3200" dirty="0">
                <a:solidFill>
                  <a:srgbClr val="C00000"/>
                </a:solidFill>
                <a:ea typeface="黑体" pitchFamily="49" charset="-122"/>
              </a:rPr>
              <a:t>(</a:t>
            </a:r>
            <a:r>
              <a:rPr lang="zh-CN" altLang="en-US" sz="3200" dirty="0">
                <a:solidFill>
                  <a:srgbClr val="C00000"/>
                </a:solidFill>
                <a:ea typeface="黑体" pitchFamily="49" charset="-122"/>
              </a:rPr>
              <a:t>三</a:t>
            </a:r>
            <a:r>
              <a:rPr lang="en-US" altLang="zh-CN" sz="3200" dirty="0">
                <a:solidFill>
                  <a:srgbClr val="C00000"/>
                </a:solidFill>
                <a:ea typeface="黑体" pitchFamily="49" charset="-122"/>
              </a:rPr>
              <a:t>) pH</a:t>
            </a:r>
            <a:r>
              <a:rPr lang="zh-CN" altLang="en-US" sz="3200" dirty="0">
                <a:solidFill>
                  <a:srgbClr val="C00000"/>
                </a:solidFill>
                <a:ea typeface="黑体" pitchFamily="49" charset="-122"/>
              </a:rPr>
              <a:t>值和生命</a:t>
            </a:r>
            <a:endParaRPr lang="en-US" altLang="zh-CN" sz="3200" dirty="0">
              <a:solidFill>
                <a:srgbClr val="C00000"/>
              </a:solidFill>
              <a:ea typeface="黑体" pitchFamily="49" charset="-122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229600" cy="533400"/>
          </a:xfrm>
        </p:spPr>
        <p:txBody>
          <a:bodyPr/>
          <a:lstStyle/>
          <a:p>
            <a:pPr algn="ctr">
              <a:buFontTx/>
              <a:buNone/>
            </a:pPr>
            <a:r>
              <a:rPr lang="zh-CN" altLang="en-US" sz="2400" dirty="0">
                <a:ea typeface="黑体" pitchFamily="49" charset="-122"/>
              </a:rPr>
              <a:t>生物体的主要缓冲体系</a:t>
            </a:r>
          </a:p>
        </p:txBody>
      </p:sp>
      <p:graphicFrame>
        <p:nvGraphicFramePr>
          <p:cNvPr id="49237" name="Group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485147"/>
              </p:ext>
            </p:extLst>
          </p:nvPr>
        </p:nvGraphicFramePr>
        <p:xfrm>
          <a:off x="914400" y="2667000"/>
          <a:ext cx="7315200" cy="2895600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系统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解离反应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pKa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蛋白质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HPr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   H</a:t>
                      </a:r>
                      <a:r>
                        <a:rPr kumimoji="1" lang="zh-CN" altLang="en-US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＋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+ </a:t>
                      </a:r>
                      <a:r>
                        <a:rPr kumimoji="1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Pr</a:t>
                      </a:r>
                      <a:r>
                        <a:rPr kumimoji="1" lang="en-US" altLang="zh-CN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sym typeface="Symbol" pitchFamily="18" charset="2"/>
                        </a:rPr>
                        <a:t></a:t>
                      </a:r>
                      <a:endParaRPr kumimoji="0" lang="en-US" altLang="zh-CN" sz="20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7.4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碳酸氢盐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CO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    H</a:t>
                      </a:r>
                      <a:r>
                        <a:rPr kumimoji="1" lang="zh-CN" altLang="en-US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＋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+ HCO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</a:t>
                      </a:r>
                      <a:r>
                        <a:rPr kumimoji="1" lang="en-US" altLang="zh-CN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sym typeface="Symbol" pitchFamily="18" charset="2"/>
                        </a:rPr>
                        <a:t></a:t>
                      </a:r>
                      <a:endParaRPr kumimoji="1" lang="zh-CN" altLang="en-US" sz="20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sym typeface="Symbol" pitchFamily="18" charset="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6.1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磷酸盐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H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2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PO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4</a:t>
                      </a:r>
                      <a:r>
                        <a:rPr kumimoji="1" lang="en-US" altLang="zh-CN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49" charset="-122"/>
                          <a:sym typeface="Symbol" pitchFamily="18" charset="2"/>
                        </a:rPr>
                        <a:t>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49" charset="-122"/>
                          <a:sym typeface="Symbol" pitchFamily="18" charset="2"/>
                        </a:rPr>
                        <a:t>          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H</a:t>
                      </a:r>
                      <a:r>
                        <a:rPr kumimoji="1" lang="zh-CN" altLang="en-US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＋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49" charset="-122"/>
                          <a:sym typeface="Symbol" pitchFamily="18" charset="2"/>
                        </a:rPr>
                        <a:t>+</a:t>
                      </a:r>
                      <a:r>
                        <a:rPr kumimoji="1" lang="en-US" altLang="zh-CN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49" charset="-122"/>
                          <a:sym typeface="Symbol" pitchFamily="18" charset="2"/>
                        </a:rPr>
                        <a:t>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HPO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4</a:t>
                      </a:r>
                      <a:r>
                        <a:rPr kumimoji="1" lang="en-US" altLang="zh-CN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49" charset="-122"/>
                          <a:sym typeface="Symbol" pitchFamily="18" charset="2"/>
                        </a:rPr>
                        <a:t>2</a:t>
                      </a:r>
                      <a:endParaRPr kumimoji="1" lang="zh-CN" altLang="en-US" sz="20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49" charset="-122"/>
                        <a:sym typeface="Symbol" pitchFamily="18" charset="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49" charset="-122"/>
                        </a:rPr>
                        <a:t>7.2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9248" name="Group 96"/>
          <p:cNvGrpSpPr>
            <a:grpSpLocks/>
          </p:cNvGrpSpPr>
          <p:nvPr/>
        </p:nvGrpSpPr>
        <p:grpSpPr bwMode="auto">
          <a:xfrm>
            <a:off x="4062413" y="3733800"/>
            <a:ext cx="701675" cy="76200"/>
            <a:chOff x="2534" y="2352"/>
            <a:chExt cx="442" cy="48"/>
          </a:xfrm>
        </p:grpSpPr>
        <p:sp>
          <p:nvSpPr>
            <p:cNvPr id="49246" name="Line 94"/>
            <p:cNvSpPr>
              <a:spLocks noChangeShapeType="1"/>
            </p:cNvSpPr>
            <p:nvPr/>
          </p:nvSpPr>
          <p:spPr bwMode="auto">
            <a:xfrm>
              <a:off x="2544" y="2352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47" name="Line 95"/>
            <p:cNvSpPr>
              <a:spLocks noChangeShapeType="1"/>
            </p:cNvSpPr>
            <p:nvPr/>
          </p:nvSpPr>
          <p:spPr bwMode="auto">
            <a:xfrm rot="10800000">
              <a:off x="2534" y="2400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9249" name="Group 97"/>
          <p:cNvGrpSpPr>
            <a:grpSpLocks/>
          </p:cNvGrpSpPr>
          <p:nvPr/>
        </p:nvGrpSpPr>
        <p:grpSpPr bwMode="auto">
          <a:xfrm>
            <a:off x="4038600" y="4495800"/>
            <a:ext cx="701675" cy="76200"/>
            <a:chOff x="2534" y="2352"/>
            <a:chExt cx="442" cy="48"/>
          </a:xfrm>
        </p:grpSpPr>
        <p:sp>
          <p:nvSpPr>
            <p:cNvPr id="49250" name="Line 98"/>
            <p:cNvSpPr>
              <a:spLocks noChangeShapeType="1"/>
            </p:cNvSpPr>
            <p:nvPr/>
          </p:nvSpPr>
          <p:spPr bwMode="auto">
            <a:xfrm>
              <a:off x="2544" y="2352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51" name="Line 99"/>
            <p:cNvSpPr>
              <a:spLocks noChangeShapeType="1"/>
            </p:cNvSpPr>
            <p:nvPr/>
          </p:nvSpPr>
          <p:spPr bwMode="auto">
            <a:xfrm rot="10800000">
              <a:off x="2534" y="2400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9252" name="Group 100"/>
          <p:cNvGrpSpPr>
            <a:grpSpLocks/>
          </p:cNvGrpSpPr>
          <p:nvPr/>
        </p:nvGrpSpPr>
        <p:grpSpPr bwMode="auto">
          <a:xfrm>
            <a:off x="4038600" y="5181600"/>
            <a:ext cx="701675" cy="76200"/>
            <a:chOff x="2534" y="2352"/>
            <a:chExt cx="442" cy="48"/>
          </a:xfrm>
        </p:grpSpPr>
        <p:sp>
          <p:nvSpPr>
            <p:cNvPr id="49253" name="Line 101"/>
            <p:cNvSpPr>
              <a:spLocks noChangeShapeType="1"/>
            </p:cNvSpPr>
            <p:nvPr/>
          </p:nvSpPr>
          <p:spPr bwMode="auto">
            <a:xfrm>
              <a:off x="2544" y="2352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54" name="Line 102"/>
            <p:cNvSpPr>
              <a:spLocks noChangeShapeType="1"/>
            </p:cNvSpPr>
            <p:nvPr/>
          </p:nvSpPr>
          <p:spPr bwMode="auto">
            <a:xfrm rot="10800000">
              <a:off x="2534" y="2400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3848524"/>
      </p:ext>
    </p:extLst>
  </p:cSld>
  <p:clrMapOvr>
    <a:masterClrMapping/>
  </p:clrMapOvr>
  <p:transition>
    <p:strips dir="ld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5405437" cy="533400"/>
          </a:xfrm>
          <a:noFill/>
        </p:spPr>
        <p:txBody>
          <a:bodyPr/>
          <a:lstStyle/>
          <a:p>
            <a:pPr eaLnBrk="1" hangingPunct="1"/>
            <a:r>
              <a:rPr lang="zh-CN" altLang="en-US" sz="2800" dirty="0">
                <a:solidFill>
                  <a:srgbClr val="C00000"/>
                </a:solidFill>
                <a:effectLst/>
                <a:latin typeface="+mn-ea"/>
                <a:ea typeface="+mn-ea"/>
                <a:cs typeface="+mn-cs"/>
              </a:rPr>
              <a:t>协同效应</a:t>
            </a:r>
            <a:r>
              <a:rPr lang="en-US" altLang="zh-CN" sz="2800" dirty="0">
                <a:solidFill>
                  <a:srgbClr val="C00000"/>
                </a:solidFill>
                <a:effectLst/>
                <a:latin typeface="+mn-ea"/>
                <a:ea typeface="+mn-ea"/>
                <a:cs typeface="+mn-cs"/>
              </a:rPr>
              <a:t>(</a:t>
            </a:r>
            <a:r>
              <a:rPr lang="en-US" altLang="zh-CN" sz="2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cooperativity</a:t>
            </a:r>
            <a:r>
              <a:rPr lang="en-US" altLang="zh-CN" sz="2800" dirty="0">
                <a:solidFill>
                  <a:srgbClr val="C00000"/>
                </a:solidFill>
                <a:effectLst/>
                <a:latin typeface="+mn-ea"/>
                <a:ea typeface="+mn-ea"/>
                <a:cs typeface="+mn-cs"/>
              </a:rPr>
              <a:t>)   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2" y="1700213"/>
            <a:ext cx="8383587" cy="4048125"/>
          </a:xfrm>
          <a:noFill/>
        </p:spPr>
        <p:txBody>
          <a:bodyPr/>
          <a:lstStyle/>
          <a:p>
            <a:pPr marL="0" indent="723900" eaLnBrk="1" hangingPunct="1">
              <a:lnSpc>
                <a:spcPct val="130000"/>
              </a:lnSpc>
              <a:buFontTx/>
              <a:buNone/>
            </a:pPr>
            <a:r>
              <a:rPr lang="zh-CN" altLang="en-US" sz="2800" b="1" dirty="0">
                <a:latin typeface="+mn-ea"/>
              </a:rPr>
              <a:t>一个寡聚体蛋白质的一个亚基与其配体结合后，能影响此寡聚体中另一个亚基与配体结合能力的现象，称为</a:t>
            </a:r>
            <a:r>
              <a:rPr lang="zh-CN" altLang="en-US" sz="2800" b="1" dirty="0">
                <a:solidFill>
                  <a:srgbClr val="0000FF"/>
                </a:solidFill>
                <a:latin typeface="+mn-ea"/>
              </a:rPr>
              <a:t>协同效应</a:t>
            </a:r>
            <a:r>
              <a:rPr lang="zh-CN" altLang="en-US" sz="2800" b="1" dirty="0">
                <a:latin typeface="+mn-ea"/>
              </a:rPr>
              <a:t>。 </a:t>
            </a:r>
            <a:endParaRPr lang="en-US" altLang="zh-CN" sz="2800" b="1" dirty="0">
              <a:latin typeface="+mn-ea"/>
            </a:endParaRPr>
          </a:p>
          <a:p>
            <a:pPr marL="0" indent="723900" eaLnBrk="1" hangingPunct="1">
              <a:lnSpc>
                <a:spcPct val="130000"/>
              </a:lnSpc>
              <a:buFontTx/>
              <a:buNone/>
            </a:pPr>
            <a:endParaRPr lang="en-US" altLang="zh-CN" sz="2800" b="1" dirty="0">
              <a:latin typeface="+mn-ea"/>
            </a:endParaRP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ea typeface="华文中宋" panose="02010600040101010101" pitchFamily="2" charset="-122"/>
              </a:rPr>
              <a:t>促进作用称为</a:t>
            </a:r>
            <a:r>
              <a:rPr lang="zh-CN" altLang="en-US" sz="2800" b="1" dirty="0">
                <a:solidFill>
                  <a:srgbClr val="0000FF"/>
                </a:solidFill>
                <a:ea typeface="华文中宋" panose="02010600040101010101" pitchFamily="2" charset="-122"/>
              </a:rPr>
              <a:t>正协同效应  </a:t>
            </a:r>
            <a:r>
              <a:rPr lang="en-US" altLang="zh-CN" b="1" dirty="0">
                <a:solidFill>
                  <a:srgbClr val="0000FF"/>
                </a:solidFill>
                <a:ea typeface="华文中宋" panose="02010600040101010101" pitchFamily="2" charset="-122"/>
              </a:rPr>
              <a:t>(</a:t>
            </a:r>
            <a:r>
              <a:rPr lang="en-US" altLang="zh-CN" sz="2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positive cooperativity</a:t>
            </a:r>
            <a:r>
              <a:rPr lang="en-US" altLang="zh-CN" b="1" dirty="0">
                <a:solidFill>
                  <a:srgbClr val="0000FF"/>
                </a:solidFill>
                <a:ea typeface="华文中宋" panose="02010600040101010101" pitchFamily="2" charset="-122"/>
              </a:rPr>
              <a:t>)</a:t>
            </a: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ea typeface="华文中宋" panose="02010600040101010101" pitchFamily="2" charset="-122"/>
              </a:rPr>
              <a:t>抑制作用称为</a:t>
            </a:r>
            <a:r>
              <a:rPr lang="zh-CN" altLang="en-US" sz="2800" b="1" dirty="0">
                <a:solidFill>
                  <a:srgbClr val="0000FF"/>
                </a:solidFill>
                <a:ea typeface="华文中宋" panose="02010600040101010101" pitchFamily="2" charset="-122"/>
              </a:rPr>
              <a:t>负协同效应</a:t>
            </a:r>
            <a:r>
              <a:rPr lang="en-US" altLang="zh-CN" b="1" dirty="0">
                <a:solidFill>
                  <a:srgbClr val="0000FF"/>
                </a:solidFill>
                <a:ea typeface="华文中宋" panose="02010600040101010101" pitchFamily="2" charset="-122"/>
              </a:rPr>
              <a:t>(</a:t>
            </a:r>
            <a:r>
              <a:rPr lang="en-US" altLang="zh-CN" sz="2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negative cooperativity</a:t>
            </a:r>
            <a:r>
              <a:rPr lang="en-US" altLang="zh-CN" b="1" dirty="0">
                <a:solidFill>
                  <a:srgbClr val="0000FF"/>
                </a:solidFill>
                <a:ea typeface="华文中宋" panose="02010600040101010101" pitchFamily="2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320789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0" grpId="0" autoUpdateAnimBg="0"/>
      <p:bldP spid="58371" grpId="0" build="p" autoUpdateAnimBg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838200"/>
            <a:ext cx="6553200" cy="630237"/>
          </a:xfrm>
          <a:noFill/>
        </p:spPr>
        <p:txBody>
          <a:bodyPr/>
          <a:lstStyle/>
          <a:p>
            <a:r>
              <a:rPr lang="zh-CN" altLang="en-US" sz="2800" dirty="0">
                <a:solidFill>
                  <a:srgbClr val="C00000"/>
                </a:solidFill>
                <a:effectLst/>
                <a:latin typeface="+mn-ea"/>
                <a:ea typeface="+mn-ea"/>
                <a:cs typeface="+mn-cs"/>
              </a:rPr>
              <a:t>变构效应</a:t>
            </a:r>
            <a:r>
              <a:rPr lang="en-US" altLang="zh-CN" sz="2800" dirty="0">
                <a:solidFill>
                  <a:srgbClr val="C00000"/>
                </a:solidFill>
                <a:effectLst/>
                <a:latin typeface="+mn-ea"/>
                <a:ea typeface="+mn-ea"/>
                <a:cs typeface="+mn-cs"/>
              </a:rPr>
              <a:t>(</a:t>
            </a:r>
            <a:r>
              <a:rPr lang="en-US" altLang="zh-CN" sz="2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allosteric effect</a:t>
            </a:r>
            <a:r>
              <a:rPr lang="en-US" altLang="zh-CN" sz="2800" dirty="0">
                <a:solidFill>
                  <a:srgbClr val="C00000"/>
                </a:solidFill>
                <a:effectLst/>
                <a:latin typeface="+mn-ea"/>
                <a:ea typeface="+mn-ea"/>
                <a:cs typeface="+mn-cs"/>
              </a:rPr>
              <a:t>)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981200"/>
            <a:ext cx="7065962" cy="2436812"/>
          </a:xfrm>
          <a:noFill/>
        </p:spPr>
        <p:txBody>
          <a:bodyPr/>
          <a:lstStyle/>
          <a:p>
            <a:pPr marL="0" indent="711200" algn="just" eaLnBrk="1" hangingPunct="1">
              <a:lnSpc>
                <a:spcPct val="140000"/>
              </a:lnSpc>
              <a:buFontTx/>
              <a:buNone/>
            </a:pPr>
            <a:r>
              <a:rPr lang="zh-CN" altLang="en-US" sz="2800" b="1" dirty="0">
                <a:ea typeface="华文中宋" panose="02010600040101010101" pitchFamily="2" charset="-122"/>
              </a:rPr>
              <a:t>凡蛋白质（或亚基）因与某小分子物质相互作用而发生构象变化，导致蛋白质（或亚基）功能的变化，称为蛋白质的</a:t>
            </a:r>
            <a:r>
              <a:rPr lang="zh-CN" altLang="en-US" sz="2800" b="1" dirty="0">
                <a:solidFill>
                  <a:srgbClr val="0000FF"/>
                </a:solidFill>
                <a:ea typeface="华文中宋" panose="02010600040101010101" pitchFamily="2" charset="-122"/>
              </a:rPr>
              <a:t>变构效应</a:t>
            </a:r>
            <a:r>
              <a:rPr lang="zh-CN" altLang="en-US" sz="2800" b="1" dirty="0">
                <a:ea typeface="华文中宋" panose="0201060004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27455005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2" grpId="0" autoUpdateAnimBg="0"/>
      <p:bldP spid="61443" grpId="0" build="p" autoUpdateAnimBg="0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3"/>
          <p:cNvSpPr>
            <a:spLocks noChangeArrowheads="1"/>
          </p:cNvSpPr>
          <p:nvPr/>
        </p:nvSpPr>
        <p:spPr bwMode="auto">
          <a:xfrm>
            <a:off x="838200" y="2133600"/>
            <a:ext cx="75438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714375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just" eaLnBrk="1" hangingPunct="1">
              <a:lnSpc>
                <a:spcPct val="140000"/>
              </a:lnSpc>
            </a:pPr>
            <a:r>
              <a:rPr kumimoji="1" lang="zh-CN" altLang="en-US" sz="2800" dirty="0">
                <a:solidFill>
                  <a:schemeClr val="accent2"/>
                </a:solidFill>
                <a:latin typeface="+mn-ea"/>
                <a:ea typeface="+mn-ea"/>
              </a:rPr>
              <a:t>蛋白质构象病</a:t>
            </a:r>
            <a:r>
              <a:rPr kumimoji="1" lang="zh-CN" altLang="en-US" sz="2800" dirty="0">
                <a:latin typeface="+mn-ea"/>
                <a:ea typeface="+mn-ea"/>
              </a:rPr>
              <a:t>：</a:t>
            </a:r>
            <a:r>
              <a:rPr kumimoji="1" lang="zh-CN" altLang="en-US" sz="2800" dirty="0">
                <a:solidFill>
                  <a:schemeClr val="accent2">
                    <a:lumMod val="50000"/>
                  </a:schemeClr>
                </a:solidFill>
                <a:latin typeface="+mn-ea"/>
                <a:ea typeface="+mn-ea"/>
              </a:rPr>
              <a:t>若蛋白质的折叠发生错误，尽管其一级结构不变，但蛋白质的构象发生改变，仍可影响其功能，严重时可导致疾病发生。</a:t>
            </a:r>
            <a:endParaRPr kumimoji="1" lang="zh-CN" altLang="en-US" sz="3600" dirty="0">
              <a:solidFill>
                <a:schemeClr val="accent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749918" y="609600"/>
            <a:ext cx="5415563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三）空间结构与功能的关系    </a:t>
            </a:r>
          </a:p>
        </p:txBody>
      </p:sp>
    </p:spTree>
    <p:extLst>
      <p:ext uri="{BB962C8B-B14F-4D97-AF65-F5344CB8AC3E}">
        <p14:creationId xmlns:p14="http://schemas.microsoft.com/office/powerpoint/2010/main" val="1875630841"/>
      </p:ext>
    </p:extLst>
  </p:cSld>
  <p:clrMapOvr>
    <a:masterClrMapping/>
  </p:clrMapOvr>
  <p:transition>
    <p:random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609600" y="908050"/>
            <a:ext cx="7705725" cy="364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indent="714375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l" eaLnBrk="1" hangingPunct="1">
              <a:lnSpc>
                <a:spcPct val="140000"/>
              </a:lnSpc>
            </a:pPr>
            <a:r>
              <a:rPr kumimoji="1" lang="zh-CN" altLang="en-US" sz="2800" dirty="0">
                <a:solidFill>
                  <a:srgbClr val="0000FF"/>
                </a:solidFill>
              </a:rPr>
              <a:t>     </a:t>
            </a:r>
            <a:r>
              <a:rPr kumimoji="1"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疯牛病</a:t>
            </a:r>
          </a:p>
          <a:p>
            <a:pPr algn="l" eaLnBrk="1" hangingPunct="1">
              <a:lnSpc>
                <a:spcPct val="150000"/>
              </a:lnSpc>
            </a:pPr>
            <a:r>
              <a:rPr kumimoji="1"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疯牛病是由朊病毒蛋白</a:t>
            </a:r>
            <a:r>
              <a:rPr kumimoji="1"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(prion protein, </a:t>
            </a:r>
            <a:r>
              <a:rPr kumimoji="1"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PrP</a:t>
            </a:r>
            <a:r>
              <a:rPr kumimoji="1"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引起的一组人和动物神经退行性病变。</a:t>
            </a:r>
          </a:p>
          <a:p>
            <a:pPr algn="l" eaLnBrk="1" hangingPunct="1">
              <a:lnSpc>
                <a:spcPct val="130000"/>
              </a:lnSpc>
            </a:pPr>
            <a:r>
              <a:rPr kumimoji="1"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正常的</a:t>
            </a:r>
            <a:r>
              <a:rPr kumimoji="1"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PrP</a:t>
            </a:r>
            <a:r>
              <a:rPr kumimoji="1"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富含</a:t>
            </a:r>
            <a:r>
              <a:rPr kumimoji="1"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α-</a:t>
            </a:r>
            <a:r>
              <a:rPr kumimoji="1"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螺旋，称为</a:t>
            </a:r>
            <a:r>
              <a:rPr kumimoji="1"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PrP</a:t>
            </a:r>
            <a:r>
              <a:rPr kumimoji="1" lang="en-US" altLang="zh-CN" sz="2800" baseline="30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kumimoji="1"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kumimoji="1"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PrP</a:t>
            </a:r>
            <a:r>
              <a:rPr kumimoji="1" lang="en-US" altLang="zh-CN" sz="2800" baseline="30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kumimoji="1"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在某种未知蛋白质的作用下可转变成全为</a:t>
            </a:r>
            <a:r>
              <a:rPr kumimoji="1"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β-</a:t>
            </a:r>
            <a:r>
              <a:rPr kumimoji="1"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折叠的</a:t>
            </a:r>
            <a:r>
              <a:rPr kumimoji="1"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PrP</a:t>
            </a:r>
            <a:r>
              <a:rPr kumimoji="1" lang="en-US" altLang="zh-CN" sz="2800" baseline="30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</a:t>
            </a:r>
            <a:r>
              <a:rPr kumimoji="1"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，从而致病。</a:t>
            </a:r>
          </a:p>
        </p:txBody>
      </p:sp>
      <p:sp>
        <p:nvSpPr>
          <p:cNvPr id="78851" name="Rectangle 4"/>
          <p:cNvSpPr>
            <a:spLocks noChangeArrowheads="1"/>
          </p:cNvSpPr>
          <p:nvPr/>
        </p:nvSpPr>
        <p:spPr bwMode="auto">
          <a:xfrm>
            <a:off x="2195513" y="4652963"/>
            <a:ext cx="16319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kumimoji="1" lang="en-US" altLang="zh-CN" sz="2800"/>
              <a:t>PrP</a:t>
            </a:r>
            <a:r>
              <a:rPr kumimoji="1" lang="en-US" altLang="zh-CN" sz="2800" baseline="30000"/>
              <a:t>c</a:t>
            </a:r>
          </a:p>
          <a:p>
            <a:pPr eaLnBrk="1" hangingPunct="1"/>
            <a:r>
              <a:rPr kumimoji="1" lang="en-US" altLang="zh-CN" sz="2800">
                <a:solidFill>
                  <a:srgbClr val="993366"/>
                </a:solidFill>
                <a:ea typeface="华文行楷" panose="02010800040101010101" pitchFamily="2" charset="-122"/>
              </a:rPr>
              <a:t>α</a:t>
            </a:r>
            <a:r>
              <a:rPr kumimoji="1" lang="en-US" altLang="zh-CN" sz="2800">
                <a:solidFill>
                  <a:srgbClr val="993366"/>
                </a:solidFill>
              </a:rPr>
              <a:t>-</a:t>
            </a:r>
            <a:r>
              <a:rPr kumimoji="1" lang="zh-CN" altLang="en-US" sz="2800">
                <a:solidFill>
                  <a:srgbClr val="993366"/>
                </a:solidFill>
              </a:rPr>
              <a:t>螺旋</a:t>
            </a:r>
            <a:endParaRPr kumimoji="1" lang="zh-CN" altLang="en-US" sz="3600"/>
          </a:p>
        </p:txBody>
      </p:sp>
      <p:sp>
        <p:nvSpPr>
          <p:cNvPr id="78852" name="Rectangle 5"/>
          <p:cNvSpPr>
            <a:spLocks noChangeArrowheads="1"/>
          </p:cNvSpPr>
          <p:nvPr/>
        </p:nvSpPr>
        <p:spPr bwMode="auto">
          <a:xfrm>
            <a:off x="5816600" y="4651375"/>
            <a:ext cx="136683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kumimoji="1" lang="en-US" altLang="zh-CN" sz="2800" dirty="0" err="1"/>
              <a:t>PrP</a:t>
            </a:r>
            <a:r>
              <a:rPr kumimoji="1" lang="en-US" altLang="zh-CN" sz="2800" baseline="30000" dirty="0" err="1"/>
              <a:t>sc</a:t>
            </a:r>
            <a:endParaRPr kumimoji="1" lang="en-US" altLang="zh-CN" sz="2800" baseline="30000" dirty="0"/>
          </a:p>
          <a:p>
            <a:pPr eaLnBrk="1" hangingPunct="1"/>
            <a:r>
              <a:rPr kumimoji="1" lang="en-US" altLang="zh-CN" sz="2800" dirty="0">
                <a:solidFill>
                  <a:srgbClr val="993366"/>
                </a:solidFill>
                <a:ea typeface="华文行楷" panose="02010800040101010101" pitchFamily="2" charset="-122"/>
              </a:rPr>
              <a:t>β</a:t>
            </a:r>
            <a:r>
              <a:rPr kumimoji="1" lang="en-US" altLang="zh-CN" sz="2800" dirty="0">
                <a:solidFill>
                  <a:srgbClr val="993366"/>
                </a:solidFill>
              </a:rPr>
              <a:t>-</a:t>
            </a:r>
            <a:r>
              <a:rPr kumimoji="1" lang="zh-CN" altLang="en-US" sz="2800" dirty="0">
                <a:solidFill>
                  <a:srgbClr val="993366"/>
                </a:solidFill>
              </a:rPr>
              <a:t>折叠</a:t>
            </a:r>
            <a:endParaRPr kumimoji="1" lang="zh-CN" altLang="en-US" sz="3600" dirty="0"/>
          </a:p>
        </p:txBody>
      </p:sp>
      <p:sp>
        <p:nvSpPr>
          <p:cNvPr id="78853" name="Rectangle 6"/>
          <p:cNvSpPr>
            <a:spLocks noChangeArrowheads="1"/>
          </p:cNvSpPr>
          <p:nvPr/>
        </p:nvSpPr>
        <p:spPr bwMode="auto">
          <a:xfrm>
            <a:off x="2555875" y="5805488"/>
            <a:ext cx="8921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>
                <a:latin typeface="Times New Roman" panose="02020603050405020304" pitchFamily="18" charset="0"/>
              </a:rPr>
              <a:t>正常</a:t>
            </a:r>
            <a:endParaRPr kumimoji="1" lang="zh-CN" altLang="en-US" sz="3600">
              <a:latin typeface="Tahoma" panose="020B0604030504040204" pitchFamily="34" charset="0"/>
            </a:endParaRPr>
          </a:p>
        </p:txBody>
      </p:sp>
      <p:sp>
        <p:nvSpPr>
          <p:cNvPr id="78854" name="Rectangle 7"/>
          <p:cNvSpPr>
            <a:spLocks noChangeArrowheads="1"/>
          </p:cNvSpPr>
          <p:nvPr/>
        </p:nvSpPr>
        <p:spPr bwMode="auto">
          <a:xfrm>
            <a:off x="5780088" y="5819775"/>
            <a:ext cx="12477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>
                <a:latin typeface="Tahoma" panose="020B0604030504040204" pitchFamily="34" charset="0"/>
              </a:rPr>
              <a:t>疯牛病</a:t>
            </a:r>
            <a:endParaRPr kumimoji="1" lang="zh-CN" altLang="en-US" sz="3600">
              <a:latin typeface="Tahoma" panose="020B0604030504040204" pitchFamily="34" charset="0"/>
            </a:endParaRPr>
          </a:p>
        </p:txBody>
      </p:sp>
      <p:sp>
        <p:nvSpPr>
          <p:cNvPr id="78855" name="AutoShape 8"/>
          <p:cNvSpPr>
            <a:spLocks noChangeArrowheads="1"/>
          </p:cNvSpPr>
          <p:nvPr/>
        </p:nvSpPr>
        <p:spPr bwMode="auto">
          <a:xfrm>
            <a:off x="3779838" y="5013325"/>
            <a:ext cx="2016125" cy="288925"/>
          </a:xfrm>
          <a:prstGeom prst="rightArrow">
            <a:avLst>
              <a:gd name="adj1" fmla="val 50000"/>
              <a:gd name="adj2" fmla="val 174451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endParaRPr kumimoji="1" lang="zh-CN" altLang="zh-CN" sz="3600">
              <a:latin typeface="Tahoma" panose="020B0604030504040204" pitchFamily="34" charset="0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7581510"/>
      </p:ext>
    </p:extLst>
  </p:cSld>
  <p:clrMapOvr>
    <a:masterClrMapping/>
  </p:clrMapOvr>
  <p:transition>
    <p:random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905000" y="1905000"/>
            <a:ext cx="6400800" cy="375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蛋白质的基本知识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基本结构单位氨基酸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蛋白质的结构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维持蛋白质结构的构像的化学键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蛋白质结构与功能的关系</a:t>
            </a:r>
            <a:endParaRPr lang="en-US" altLang="zh-CN" sz="28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355600" indent="-355600">
              <a:spcBef>
                <a:spcPct val="50000"/>
              </a:spcBef>
              <a:buClr>
                <a:srgbClr val="000066"/>
              </a:buClr>
              <a:buSzPct val="65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蛋白质的性质及分离纯化</a:t>
            </a:r>
            <a:endParaRPr lang="en-US" altLang="zh-CN" sz="2800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94</a:t>
            </a:fld>
            <a:endParaRPr lang="zh-CN" altLang="en-US" dirty="0"/>
          </a:p>
        </p:txBody>
      </p:sp>
    </p:spTree>
  </p:cSld>
  <p:clrMapOvr>
    <a:masterClrMapping/>
  </p:clrMapOvr>
  <p:transition>
    <p:strips dir="ld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ea typeface="黑体" pitchFamily="49" charset="-122"/>
              </a:rPr>
              <a:t>蛋白质的性质及分离纯化</a:t>
            </a:r>
            <a:endParaRPr lang="en-US" altLang="zh-CN" dirty="0">
              <a:solidFill>
                <a:srgbClr val="C00000"/>
              </a:solidFill>
              <a:ea typeface="黑体" pitchFamily="49" charset="-122"/>
            </a:endParaRP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495800"/>
          </a:xfrm>
        </p:spPr>
        <p:txBody>
          <a:bodyPr/>
          <a:lstStyle/>
          <a:p>
            <a:pPr>
              <a:buSzPct val="80000"/>
              <a:buFontTx/>
              <a:buBlip>
                <a:blip r:embed="rId2"/>
              </a:buBlip>
            </a:pPr>
            <a:r>
              <a:rPr lang="zh-CN" altLang="en-US" sz="2800">
                <a:solidFill>
                  <a:srgbClr val="000066"/>
                </a:solidFill>
                <a:latin typeface="黑体" pitchFamily="49" charset="-122"/>
                <a:ea typeface="黑体" pitchFamily="49" charset="-122"/>
              </a:rPr>
              <a:t>胶体性质</a:t>
            </a:r>
          </a:p>
          <a:p>
            <a:pPr>
              <a:buSzPct val="80000"/>
              <a:buFontTx/>
              <a:buBlip>
                <a:blip r:embed="rId2"/>
              </a:buBlip>
            </a:pPr>
            <a:endParaRPr lang="en-US" altLang="zh-CN" sz="2800">
              <a:latin typeface="黑体" pitchFamily="49" charset="-122"/>
              <a:ea typeface="黑体" pitchFamily="49" charset="-122"/>
            </a:endParaRPr>
          </a:p>
          <a:p>
            <a:pPr>
              <a:buSzPct val="80000"/>
              <a:buFontTx/>
              <a:buNone/>
            </a:pPr>
            <a:r>
              <a:rPr lang="en-US" altLang="zh-CN" sz="2800">
                <a:latin typeface="黑体" pitchFamily="49" charset="-122"/>
                <a:ea typeface="黑体" pitchFamily="49" charset="-122"/>
              </a:rPr>
              <a:t>  </a:t>
            </a:r>
            <a:r>
              <a:rPr lang="en-US" altLang="zh-CN" sz="2800">
                <a:ea typeface="黑体" pitchFamily="49" charset="-122"/>
              </a:rPr>
              <a:t>——</a:t>
            </a:r>
            <a:r>
              <a:rPr lang="en-US" altLang="zh-CN" sz="2400">
                <a:ea typeface="黑体" pitchFamily="49" charset="-122"/>
              </a:rPr>
              <a:t>1. </a:t>
            </a:r>
            <a:r>
              <a:rPr lang="zh-CN" altLang="en-US" sz="2400">
                <a:ea typeface="黑体" pitchFamily="49" charset="-122"/>
              </a:rPr>
              <a:t>透析；</a:t>
            </a:r>
            <a:r>
              <a:rPr lang="en-US" altLang="zh-CN" sz="2400">
                <a:ea typeface="黑体" pitchFamily="49" charset="-122"/>
              </a:rPr>
              <a:t>2. </a:t>
            </a:r>
            <a:r>
              <a:rPr lang="zh-CN" altLang="en-US" sz="2400">
                <a:ea typeface="黑体" pitchFamily="49" charset="-122"/>
              </a:rPr>
              <a:t>盐析；</a:t>
            </a:r>
            <a:r>
              <a:rPr lang="en-US" altLang="zh-CN" sz="2400">
                <a:ea typeface="黑体" pitchFamily="49" charset="-122"/>
              </a:rPr>
              <a:t>3. </a:t>
            </a:r>
            <a:r>
              <a:rPr lang="zh-CN" altLang="en-US" sz="2400">
                <a:ea typeface="黑体" pitchFamily="49" charset="-122"/>
              </a:rPr>
              <a:t>凝胶过滤</a:t>
            </a:r>
            <a:endParaRPr lang="en-US" altLang="zh-CN" sz="2400">
              <a:ea typeface="黑体" pitchFamily="49" charset="-122"/>
            </a:endParaRPr>
          </a:p>
          <a:p>
            <a:pPr>
              <a:buSzPct val="80000"/>
              <a:buFontTx/>
              <a:buBlip>
                <a:blip r:embed="rId2"/>
              </a:buBlip>
            </a:pPr>
            <a:endParaRPr lang="en-US" altLang="zh-CN" sz="2800">
              <a:latin typeface="黑体" pitchFamily="49" charset="-122"/>
              <a:ea typeface="黑体" pitchFamily="49" charset="-122"/>
            </a:endParaRPr>
          </a:p>
          <a:p>
            <a:pPr>
              <a:buSzPct val="80000"/>
              <a:buFontTx/>
              <a:buBlip>
                <a:blip r:embed="rId2"/>
              </a:buBlip>
            </a:pPr>
            <a:endParaRPr lang="en-US" altLang="zh-CN" sz="2800">
              <a:latin typeface="黑体" pitchFamily="49" charset="-122"/>
              <a:ea typeface="黑体" pitchFamily="49" charset="-122"/>
            </a:endParaRPr>
          </a:p>
          <a:p>
            <a:pPr>
              <a:buSzPct val="80000"/>
              <a:buFontTx/>
              <a:buBlip>
                <a:blip r:embed="rId2"/>
              </a:buBlip>
            </a:pPr>
            <a:r>
              <a:rPr lang="zh-CN" altLang="en-US" sz="2800">
                <a:solidFill>
                  <a:srgbClr val="000066"/>
                </a:solidFill>
                <a:latin typeface="黑体" pitchFamily="49" charset="-122"/>
                <a:ea typeface="黑体" pitchFamily="49" charset="-122"/>
              </a:rPr>
              <a:t>酸碱性质</a:t>
            </a:r>
          </a:p>
          <a:p>
            <a:pPr>
              <a:buSzPct val="80000"/>
              <a:buFontTx/>
              <a:buBlip>
                <a:blip r:embed="rId2"/>
              </a:buBlip>
            </a:pPr>
            <a:endParaRPr lang="en-US" altLang="zh-CN" sz="2800">
              <a:latin typeface="黑体" pitchFamily="49" charset="-122"/>
              <a:ea typeface="黑体" pitchFamily="49" charset="-122"/>
            </a:endParaRPr>
          </a:p>
          <a:p>
            <a:pPr>
              <a:buSzPct val="80000"/>
              <a:buFontTx/>
              <a:buNone/>
            </a:pPr>
            <a:r>
              <a:rPr lang="en-US" altLang="zh-CN" sz="2800">
                <a:latin typeface="黑体" pitchFamily="49" charset="-122"/>
                <a:ea typeface="黑体" pitchFamily="49" charset="-122"/>
              </a:rPr>
              <a:t>  </a:t>
            </a:r>
            <a:r>
              <a:rPr lang="en-US" altLang="zh-CN" sz="2800">
                <a:latin typeface="Arial"/>
                <a:ea typeface="黑体" pitchFamily="49" charset="-122"/>
              </a:rPr>
              <a:t>——</a:t>
            </a:r>
            <a:r>
              <a:rPr lang="en-US" altLang="zh-CN" sz="2400">
                <a:ea typeface="黑体" pitchFamily="49" charset="-122"/>
              </a:rPr>
              <a:t>1. </a:t>
            </a:r>
            <a:r>
              <a:rPr lang="zh-CN" altLang="en-US" sz="2400">
                <a:ea typeface="黑体" pitchFamily="49" charset="-122"/>
              </a:rPr>
              <a:t>等电点沉淀；</a:t>
            </a:r>
            <a:r>
              <a:rPr lang="en-US" altLang="zh-CN" sz="2400">
                <a:ea typeface="黑体" pitchFamily="49" charset="-122"/>
              </a:rPr>
              <a:t>2. </a:t>
            </a:r>
            <a:r>
              <a:rPr lang="zh-CN" altLang="en-US" sz="2400">
                <a:ea typeface="黑体" pitchFamily="49" charset="-122"/>
              </a:rPr>
              <a:t>离子交换层析；</a:t>
            </a:r>
            <a:r>
              <a:rPr lang="en-US" altLang="zh-CN" sz="2400">
                <a:ea typeface="黑体" pitchFamily="49" charset="-122"/>
              </a:rPr>
              <a:t>3. </a:t>
            </a:r>
            <a:r>
              <a:rPr lang="zh-CN" altLang="en-US" sz="2400">
                <a:ea typeface="黑体" pitchFamily="49" charset="-122"/>
              </a:rPr>
              <a:t>电泳</a:t>
            </a:r>
            <a:endParaRPr lang="en-US" altLang="zh-CN" sz="2400">
              <a:ea typeface="黑体" pitchFamily="49" charset="-122"/>
            </a:endParaRPr>
          </a:p>
        </p:txBody>
      </p:sp>
      <p:grpSp>
        <p:nvGrpSpPr>
          <p:cNvPr id="161802" name="Group 10"/>
          <p:cNvGrpSpPr>
            <a:grpSpLocks/>
          </p:cNvGrpSpPr>
          <p:nvPr/>
        </p:nvGrpSpPr>
        <p:grpSpPr bwMode="auto">
          <a:xfrm>
            <a:off x="2438400" y="1600200"/>
            <a:ext cx="1447800" cy="1006475"/>
            <a:chOff x="1536" y="1008"/>
            <a:chExt cx="912" cy="634"/>
          </a:xfrm>
        </p:grpSpPr>
        <p:sp>
          <p:nvSpPr>
            <p:cNvPr id="161796" name="AutoShape 4"/>
            <p:cNvSpPr>
              <a:spLocks/>
            </p:cNvSpPr>
            <p:nvPr/>
          </p:nvSpPr>
          <p:spPr bwMode="auto">
            <a:xfrm>
              <a:off x="1536" y="1104"/>
              <a:ext cx="96" cy="480"/>
            </a:xfrm>
            <a:prstGeom prst="leftBrace">
              <a:avLst>
                <a:gd name="adj1" fmla="val 4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797" name="Text Box 5"/>
            <p:cNvSpPr txBox="1">
              <a:spLocks noChangeArrowheads="1"/>
            </p:cNvSpPr>
            <p:nvPr/>
          </p:nvSpPr>
          <p:spPr bwMode="auto">
            <a:xfrm>
              <a:off x="1680" y="1008"/>
              <a:ext cx="7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>
                  <a:solidFill>
                    <a:srgbClr val="006600"/>
                  </a:solidFill>
                  <a:ea typeface="黑体" pitchFamily="49" charset="-122"/>
                </a:rPr>
                <a:t>水化层</a:t>
              </a:r>
              <a:endParaRPr lang="en-US" altLang="zh-CN" sz="2000">
                <a:solidFill>
                  <a:srgbClr val="006600"/>
                </a:solidFill>
                <a:ea typeface="黑体" pitchFamily="49" charset="-122"/>
              </a:endParaRPr>
            </a:p>
          </p:txBody>
        </p:sp>
        <p:sp>
          <p:nvSpPr>
            <p:cNvPr id="161798" name="Text Box 6"/>
            <p:cNvSpPr txBox="1">
              <a:spLocks noChangeArrowheads="1"/>
            </p:cNvSpPr>
            <p:nvPr/>
          </p:nvSpPr>
          <p:spPr bwMode="auto">
            <a:xfrm>
              <a:off x="1680" y="1392"/>
              <a:ext cx="7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>
                  <a:solidFill>
                    <a:srgbClr val="006600"/>
                  </a:solidFill>
                  <a:ea typeface="黑体" pitchFamily="49" charset="-122"/>
                </a:rPr>
                <a:t>双电层</a:t>
              </a:r>
              <a:endParaRPr lang="en-US" altLang="zh-CN" sz="2000">
                <a:solidFill>
                  <a:srgbClr val="006600"/>
                </a:solidFill>
                <a:ea typeface="黑体" pitchFamily="49" charset="-122"/>
              </a:endParaRPr>
            </a:p>
          </p:txBody>
        </p:sp>
      </p:grpSp>
      <p:grpSp>
        <p:nvGrpSpPr>
          <p:cNvPr id="161803" name="Group 11"/>
          <p:cNvGrpSpPr>
            <a:grpSpLocks/>
          </p:cNvGrpSpPr>
          <p:nvPr/>
        </p:nvGrpSpPr>
        <p:grpSpPr bwMode="auto">
          <a:xfrm>
            <a:off x="2438400" y="4038600"/>
            <a:ext cx="1235075" cy="1082675"/>
            <a:chOff x="1536" y="2256"/>
            <a:chExt cx="778" cy="682"/>
          </a:xfrm>
        </p:grpSpPr>
        <p:sp>
          <p:nvSpPr>
            <p:cNvPr id="161799" name="Rectangle 7"/>
            <p:cNvSpPr>
              <a:spLocks noChangeArrowheads="1"/>
            </p:cNvSpPr>
            <p:nvPr/>
          </p:nvSpPr>
          <p:spPr bwMode="auto">
            <a:xfrm>
              <a:off x="1680" y="2256"/>
              <a:ext cx="63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zh-CN" altLang="en-US" sz="2000">
                  <a:solidFill>
                    <a:srgbClr val="006600"/>
                  </a:solidFill>
                  <a:ea typeface="宋体" pitchFamily="2" charset="-122"/>
                  <a:sym typeface="Symbol" pitchFamily="18" charset="2"/>
                </a:rPr>
                <a:t></a:t>
              </a:r>
              <a:r>
                <a:rPr lang="en-US" altLang="zh-CN" sz="2000">
                  <a:solidFill>
                    <a:srgbClr val="006600"/>
                  </a:solidFill>
                  <a:ea typeface="宋体" pitchFamily="2" charset="-122"/>
                </a:rPr>
                <a:t>-</a:t>
              </a:r>
              <a:r>
                <a:rPr lang="zh-CN" altLang="en-US" sz="2000">
                  <a:solidFill>
                    <a:srgbClr val="006600"/>
                  </a:solidFill>
                  <a:ea typeface="黑体" pitchFamily="49" charset="-122"/>
                  <a:sym typeface="Symbol" pitchFamily="18" charset="2"/>
                </a:rPr>
                <a:t>氨基</a:t>
              </a:r>
              <a:r>
                <a:rPr lang="zh-CN" altLang="en-US" sz="2000">
                  <a:solidFill>
                    <a:srgbClr val="006600"/>
                  </a:solidFill>
                  <a:ea typeface="宋体" pitchFamily="2" charset="-122"/>
                  <a:sym typeface="Symbol" pitchFamily="18" charset="2"/>
                </a:rPr>
                <a:t> </a:t>
              </a:r>
            </a:p>
          </p:txBody>
        </p:sp>
        <p:sp>
          <p:nvSpPr>
            <p:cNvPr id="161800" name="Rectangle 8"/>
            <p:cNvSpPr>
              <a:spLocks noChangeArrowheads="1"/>
            </p:cNvSpPr>
            <p:nvPr/>
          </p:nvSpPr>
          <p:spPr bwMode="auto">
            <a:xfrm>
              <a:off x="1680" y="2688"/>
              <a:ext cx="63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zh-CN" altLang="en-US" sz="2000">
                  <a:solidFill>
                    <a:srgbClr val="006600"/>
                  </a:solidFill>
                  <a:ea typeface="宋体" pitchFamily="2" charset="-122"/>
                  <a:sym typeface="Symbol" pitchFamily="18" charset="2"/>
                </a:rPr>
                <a:t></a:t>
              </a:r>
              <a:r>
                <a:rPr lang="en-US" altLang="zh-CN" sz="2000">
                  <a:solidFill>
                    <a:srgbClr val="006600"/>
                  </a:solidFill>
                  <a:ea typeface="宋体" pitchFamily="2" charset="-122"/>
                </a:rPr>
                <a:t>-</a:t>
              </a:r>
              <a:r>
                <a:rPr lang="zh-CN" altLang="en-US" sz="2000">
                  <a:solidFill>
                    <a:srgbClr val="006600"/>
                  </a:solidFill>
                  <a:ea typeface="黑体" pitchFamily="49" charset="-122"/>
                  <a:sym typeface="Symbol" pitchFamily="18" charset="2"/>
                </a:rPr>
                <a:t>羧基</a:t>
              </a:r>
              <a:r>
                <a:rPr lang="zh-CN" altLang="en-US" sz="2000">
                  <a:solidFill>
                    <a:srgbClr val="006600"/>
                  </a:solidFill>
                  <a:ea typeface="宋体" pitchFamily="2" charset="-122"/>
                  <a:sym typeface="Symbol" pitchFamily="18" charset="2"/>
                </a:rPr>
                <a:t> </a:t>
              </a:r>
            </a:p>
          </p:txBody>
        </p:sp>
        <p:sp>
          <p:nvSpPr>
            <p:cNvPr id="161801" name="AutoShape 9"/>
            <p:cNvSpPr>
              <a:spLocks/>
            </p:cNvSpPr>
            <p:nvPr/>
          </p:nvSpPr>
          <p:spPr bwMode="auto">
            <a:xfrm>
              <a:off x="1536" y="2400"/>
              <a:ext cx="96" cy="480"/>
            </a:xfrm>
            <a:prstGeom prst="leftBrace">
              <a:avLst>
                <a:gd name="adj1" fmla="val 4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4182184"/>
      </p:ext>
    </p:extLst>
  </p:cSld>
  <p:clrMapOvr>
    <a:masterClrMapping/>
  </p:clrMapOvr>
  <p:transition>
    <p:strips dir="ld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35150" y="152400"/>
            <a:ext cx="6851650" cy="1143000"/>
          </a:xfrm>
          <a:prstGeom prst="rect">
            <a:avLst/>
          </a:prstGeom>
        </p:spPr>
        <p:txBody>
          <a:bodyPr vert="horz" wrap="square" lIns="0" tIns="263282" rIns="0" bIns="0" rtlCol="0">
            <a:noAutofit/>
          </a:bodyPr>
          <a:lstStyle/>
          <a:p>
            <a:pPr marL="75222">
              <a:lnSpc>
                <a:spcPts val="4583"/>
              </a:lnSpc>
            </a:pPr>
            <a:r>
              <a:rPr spc="10" dirty="0">
                <a:latin typeface="楷体"/>
                <a:cs typeface="楷体"/>
              </a:rPr>
              <a:t>胶体性质</a:t>
            </a:r>
            <a:endParaRPr dirty="0">
              <a:latin typeface="楷体"/>
              <a:cs typeface="楷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6742" y="1985670"/>
            <a:ext cx="8407258" cy="38055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50" marR="266465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sz="2000" b="1" spc="-25" dirty="0" err="1">
                <a:solidFill>
                  <a:srgbClr val="003366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蛋白质溶液是亲水胶体</a:t>
            </a:r>
            <a:r>
              <a:rPr lang="zh-CN" altLang="en-US" sz="2000" b="1" spc="-25" dirty="0">
                <a:solidFill>
                  <a:srgbClr val="003366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。</a:t>
            </a:r>
            <a:endParaRPr lang="en-US" sz="2000" b="1" spc="-25" dirty="0">
              <a:solidFill>
                <a:srgbClr val="003366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355650" marR="266465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sz="2000" b="1" spc="-20" dirty="0" err="1">
                <a:solidFill>
                  <a:srgbClr val="003366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由于蛋白质分子量很大</a:t>
            </a:r>
            <a:r>
              <a:rPr lang="zh-CN" altLang="en-US" sz="2000" b="1" spc="-20" dirty="0">
                <a:solidFill>
                  <a:srgbClr val="003366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，</a:t>
            </a:r>
            <a:r>
              <a:rPr sz="2000" b="1" spc="-20" dirty="0">
                <a:solidFill>
                  <a:srgbClr val="003366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在水溶液中形成1-100nm的颗粒</a:t>
            </a:r>
            <a:r>
              <a:rPr lang="zh-CN" altLang="en-US" sz="2000" b="1" spc="-20" dirty="0">
                <a:solidFill>
                  <a:srgbClr val="003366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，</a:t>
            </a:r>
            <a:r>
              <a:rPr sz="2000" b="1" spc="-20" dirty="0" err="1">
                <a:solidFill>
                  <a:srgbClr val="003366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因而具有胶体溶液的特征</a:t>
            </a:r>
            <a:r>
              <a:rPr sz="2000" b="1" spc="-20" dirty="0">
                <a:solidFill>
                  <a:srgbClr val="003366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。</a:t>
            </a:r>
            <a:endParaRPr lang="en-US" sz="2000" b="1" spc="-20" dirty="0">
              <a:solidFill>
                <a:srgbClr val="003366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355650" marR="266465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sz="2000" b="1" spc="-20" dirty="0" err="1">
                <a:solidFill>
                  <a:srgbClr val="003366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可溶</a:t>
            </a:r>
            <a:r>
              <a:rPr sz="2000" b="1" spc="-25" dirty="0" err="1">
                <a:solidFill>
                  <a:srgbClr val="003366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性蛋白质分子表面分布着大量极性氨基酸残基</a:t>
            </a:r>
            <a:r>
              <a:rPr lang="zh-CN" altLang="en-US" sz="2000" b="1" spc="-25" dirty="0">
                <a:solidFill>
                  <a:srgbClr val="003366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，</a:t>
            </a:r>
            <a:r>
              <a:rPr sz="2000" b="1" spc="-25" dirty="0" err="1">
                <a:solidFill>
                  <a:srgbClr val="003366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对水有很高的亲和性</a:t>
            </a:r>
            <a:r>
              <a:rPr lang="zh-CN" altLang="en-US" sz="2000" b="1" spc="-25" dirty="0">
                <a:solidFill>
                  <a:srgbClr val="003366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，</a:t>
            </a:r>
            <a:r>
              <a:rPr sz="2000" b="1" spc="-25" dirty="0" err="1">
                <a:solidFill>
                  <a:srgbClr val="003366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通过水合作用在蛋白质颗粒外面形成一层</a:t>
            </a:r>
            <a:r>
              <a:rPr sz="2000" b="1" spc="-25" dirty="0" err="1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水化层</a:t>
            </a:r>
            <a:r>
              <a:rPr lang="zh-CN" altLang="en-US" sz="2000" b="1" spc="-25" dirty="0">
                <a:solidFill>
                  <a:srgbClr val="003366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，</a:t>
            </a:r>
            <a:r>
              <a:rPr sz="2000" b="1" spc="-25" dirty="0" err="1">
                <a:solidFill>
                  <a:srgbClr val="003366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同时这些颗粒带</a:t>
            </a:r>
            <a:r>
              <a:rPr sz="2000" b="1" spc="-25" dirty="0" err="1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有电荷</a:t>
            </a:r>
            <a:r>
              <a:rPr lang="zh-CN" altLang="en-US" sz="2000" b="1" spc="-25" dirty="0">
                <a:solidFill>
                  <a:srgbClr val="003366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，</a:t>
            </a:r>
            <a:r>
              <a:rPr sz="2000" b="1" spc="-25" dirty="0" err="1">
                <a:solidFill>
                  <a:srgbClr val="003366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因而是相当稳定的亲水胶体</a:t>
            </a:r>
            <a:r>
              <a:rPr sz="2000" b="1" spc="-25" dirty="0">
                <a:solidFill>
                  <a:srgbClr val="003366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。</a:t>
            </a:r>
            <a:endParaRPr sz="2000" b="1" dirty="0">
              <a:solidFill>
                <a:srgbClr val="003366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96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8362903"/>
      </p:ext>
    </p:extLst>
  </p:cSld>
  <p:clrMapOvr>
    <a:masterClrMapping/>
  </p:clrMapOvr>
  <p:transition>
    <p:strips dir="ld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0" y="304800"/>
            <a:ext cx="8763000" cy="1143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778123">
              <a:lnSpc>
                <a:spcPts val="4121"/>
              </a:lnSpc>
            </a:pPr>
            <a:r>
              <a:rPr lang="zh-CN" altLang="en-US" spc="-20" dirty="0">
                <a:solidFill>
                  <a:srgbClr val="C00000"/>
                </a:solidFill>
                <a:latin typeface="+mj-ea"/>
                <a:cs typeface="楷体"/>
              </a:rPr>
              <a:t>蛋白质胶体性质的应用</a:t>
            </a:r>
            <a:endParaRPr dirty="0">
              <a:latin typeface="楷体"/>
              <a:cs typeface="楷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1580" y="1789210"/>
            <a:ext cx="4814820" cy="46115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50" marR="63748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b="1" spc="-10" dirty="0" err="1">
                <a:solidFill>
                  <a:srgbClr val="003366"/>
                </a:solidFill>
                <a:latin typeface="+mj-ea"/>
                <a:ea typeface="+mj-ea"/>
                <a:cs typeface="楷体"/>
              </a:rPr>
              <a:t>透析法</a:t>
            </a:r>
            <a:endParaRPr lang="en-US" b="1" spc="-10" dirty="0">
              <a:solidFill>
                <a:srgbClr val="003366"/>
              </a:solidFill>
              <a:latin typeface="+mj-ea"/>
              <a:ea typeface="+mj-ea"/>
              <a:cs typeface="楷体"/>
            </a:endParaRPr>
          </a:p>
          <a:p>
            <a:pPr marL="12750" marR="63748" indent="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sz="1600" b="1" spc="-10" dirty="0" err="1">
                <a:solidFill>
                  <a:srgbClr val="003366"/>
                </a:solidFill>
                <a:latin typeface="+mj-ea"/>
                <a:ea typeface="+mj-ea"/>
                <a:cs typeface="楷体"/>
              </a:rPr>
              <a:t>利用蛋白质不能透过半透膜的的性质,将含有小分子杂质的蛋白质溶液放入透析袋再置于流水中</a:t>
            </a:r>
            <a:r>
              <a:rPr sz="1600" b="1" spc="-10" dirty="0">
                <a:solidFill>
                  <a:srgbClr val="003366"/>
                </a:solidFill>
                <a:latin typeface="+mj-ea"/>
                <a:ea typeface="+mj-ea"/>
                <a:cs typeface="楷体"/>
              </a:rPr>
              <a:t>, </a:t>
            </a:r>
            <a:r>
              <a:rPr sz="1600" b="1" spc="-10" dirty="0" err="1">
                <a:solidFill>
                  <a:srgbClr val="003366"/>
                </a:solidFill>
                <a:latin typeface="+mj-ea"/>
                <a:ea typeface="+mj-ea"/>
                <a:cs typeface="楷体"/>
              </a:rPr>
              <a:t>小分子杂质被透析出</a:t>
            </a:r>
            <a:r>
              <a:rPr lang="zh-CN" altLang="en-US" sz="1600" b="1" spc="-10" dirty="0">
                <a:solidFill>
                  <a:srgbClr val="003366"/>
                </a:solidFill>
                <a:latin typeface="+mj-ea"/>
                <a:ea typeface="+mj-ea"/>
                <a:cs typeface="楷体"/>
              </a:rPr>
              <a:t>，</a:t>
            </a:r>
            <a:r>
              <a:rPr sz="1600" b="1" spc="-10" dirty="0" err="1">
                <a:solidFill>
                  <a:srgbClr val="003366"/>
                </a:solidFill>
                <a:latin typeface="+mj-ea"/>
                <a:ea typeface="+mj-ea"/>
                <a:cs typeface="楷体"/>
              </a:rPr>
              <a:t>大分子蛋白质留在袋中,以达到</a:t>
            </a:r>
            <a:r>
              <a:rPr sz="1600" b="1" spc="10" dirty="0" err="1">
                <a:solidFill>
                  <a:srgbClr val="003366"/>
                </a:solidFill>
                <a:latin typeface="+mj-ea"/>
                <a:ea typeface="+mj-ea"/>
                <a:cs typeface="楷体"/>
              </a:rPr>
              <a:t>纯化蛋白质的目的</a:t>
            </a:r>
            <a:r>
              <a:rPr sz="1600" b="1" spc="10" dirty="0">
                <a:solidFill>
                  <a:srgbClr val="003366"/>
                </a:solidFill>
                <a:latin typeface="+mj-ea"/>
                <a:ea typeface="+mj-ea"/>
                <a:cs typeface="楷体"/>
              </a:rPr>
              <a:t>。</a:t>
            </a:r>
            <a:endParaRPr sz="1600" b="1" dirty="0">
              <a:solidFill>
                <a:srgbClr val="003366"/>
              </a:solidFill>
              <a:latin typeface="+mj-ea"/>
              <a:ea typeface="+mj-ea"/>
            </a:endParaRPr>
          </a:p>
          <a:p>
            <a:pPr marL="355650" marR="64385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b="1" spc="10" dirty="0" err="1">
                <a:solidFill>
                  <a:srgbClr val="003366"/>
                </a:solidFill>
                <a:latin typeface="+mj-ea"/>
                <a:ea typeface="+mj-ea"/>
                <a:cs typeface="楷体"/>
              </a:rPr>
              <a:t>盐析法</a:t>
            </a:r>
            <a:endParaRPr lang="en-US" b="1" spc="10" dirty="0">
              <a:solidFill>
                <a:srgbClr val="003366"/>
              </a:solidFill>
              <a:latin typeface="+mj-ea"/>
              <a:ea typeface="+mj-ea"/>
              <a:cs typeface="楷体"/>
            </a:endParaRPr>
          </a:p>
          <a:p>
            <a:pPr marL="12750" marR="64385" indent="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sz="1600" b="1" spc="10" dirty="0">
                <a:solidFill>
                  <a:srgbClr val="003366"/>
                </a:solidFill>
                <a:latin typeface="+mj-ea"/>
                <a:ea typeface="+mj-ea"/>
                <a:cs typeface="楷体"/>
              </a:rPr>
              <a:t>在蛋白质溶液中</a:t>
            </a:r>
            <a:r>
              <a:rPr sz="1600" b="1" spc="10" dirty="0">
                <a:solidFill>
                  <a:srgbClr val="C00000"/>
                </a:solidFill>
                <a:latin typeface="+mj-ea"/>
                <a:ea typeface="+mj-ea"/>
                <a:cs typeface="楷体"/>
              </a:rPr>
              <a:t>加入高浓度</a:t>
            </a:r>
            <a:r>
              <a:rPr sz="1600" b="1" spc="10" dirty="0">
                <a:solidFill>
                  <a:srgbClr val="003366"/>
                </a:solidFill>
                <a:latin typeface="+mj-ea"/>
                <a:ea typeface="+mj-ea"/>
                <a:cs typeface="楷体"/>
              </a:rPr>
              <a:t>的硫酸铵、氯化钠等</a:t>
            </a:r>
            <a:r>
              <a:rPr sz="1600" b="1" spc="10" dirty="0">
                <a:solidFill>
                  <a:srgbClr val="C00000"/>
                </a:solidFill>
                <a:latin typeface="+mj-ea"/>
                <a:ea typeface="+mj-ea"/>
                <a:cs typeface="楷体"/>
              </a:rPr>
              <a:t>中性盐</a:t>
            </a:r>
            <a:r>
              <a:rPr sz="1600" b="1" spc="10" dirty="0">
                <a:solidFill>
                  <a:srgbClr val="003366"/>
                </a:solidFill>
                <a:latin typeface="+mj-ea"/>
                <a:ea typeface="+mj-ea"/>
                <a:cs typeface="楷体"/>
              </a:rPr>
              <a:t>，可有效地</a:t>
            </a:r>
            <a:r>
              <a:rPr sz="1600" b="1" spc="10" dirty="0">
                <a:solidFill>
                  <a:srgbClr val="C00000"/>
                </a:solidFill>
                <a:latin typeface="+mj-ea"/>
                <a:ea typeface="+mj-ea"/>
                <a:cs typeface="楷体"/>
              </a:rPr>
              <a:t>破坏</a:t>
            </a:r>
            <a:r>
              <a:rPr sz="1600" b="1" spc="10" dirty="0">
                <a:solidFill>
                  <a:srgbClr val="003366"/>
                </a:solidFill>
                <a:latin typeface="+mj-ea"/>
                <a:ea typeface="+mj-ea"/>
                <a:cs typeface="楷体"/>
              </a:rPr>
              <a:t>蛋白质颗粒的</a:t>
            </a:r>
            <a:r>
              <a:rPr sz="1600" b="1" spc="10" dirty="0">
                <a:solidFill>
                  <a:srgbClr val="C00000"/>
                </a:solidFill>
                <a:latin typeface="+mj-ea"/>
                <a:ea typeface="+mj-ea"/>
                <a:cs typeface="楷体"/>
              </a:rPr>
              <a:t>水化层</a:t>
            </a:r>
            <a:r>
              <a:rPr sz="1600" b="1" spc="10" dirty="0">
                <a:solidFill>
                  <a:srgbClr val="003366"/>
                </a:solidFill>
                <a:latin typeface="+mj-ea"/>
                <a:ea typeface="+mj-ea"/>
                <a:cs typeface="楷体"/>
              </a:rPr>
              <a:t>。同时又</a:t>
            </a:r>
            <a:r>
              <a:rPr sz="1600" b="1" spc="10" dirty="0">
                <a:solidFill>
                  <a:srgbClr val="C00000"/>
                </a:solidFill>
                <a:latin typeface="+mj-ea"/>
                <a:ea typeface="+mj-ea"/>
                <a:cs typeface="楷体"/>
              </a:rPr>
              <a:t>中和</a:t>
            </a:r>
            <a:r>
              <a:rPr sz="1600" b="1" spc="10" dirty="0">
                <a:solidFill>
                  <a:srgbClr val="003366"/>
                </a:solidFill>
                <a:latin typeface="+mj-ea"/>
                <a:ea typeface="+mj-ea"/>
                <a:cs typeface="楷体"/>
              </a:rPr>
              <a:t>了蛋白质表面的</a:t>
            </a:r>
            <a:r>
              <a:rPr sz="1600" b="1" spc="10" dirty="0">
                <a:solidFill>
                  <a:srgbClr val="C00000"/>
                </a:solidFill>
                <a:latin typeface="+mj-ea"/>
                <a:ea typeface="+mj-ea"/>
                <a:cs typeface="楷体"/>
              </a:rPr>
              <a:t>电荷</a:t>
            </a:r>
            <a:r>
              <a:rPr sz="1600" b="1" spc="10" dirty="0">
                <a:solidFill>
                  <a:srgbClr val="003366"/>
                </a:solidFill>
                <a:latin typeface="+mj-ea"/>
                <a:ea typeface="+mj-ea"/>
                <a:cs typeface="楷体"/>
              </a:rPr>
              <a:t>，从而使蛋白质颗粒</a:t>
            </a:r>
            <a:r>
              <a:rPr sz="1600" b="1" spc="10" dirty="0">
                <a:solidFill>
                  <a:srgbClr val="C00000"/>
                </a:solidFill>
                <a:latin typeface="+mj-ea"/>
                <a:ea typeface="+mj-ea"/>
                <a:cs typeface="楷体"/>
              </a:rPr>
              <a:t>集聚</a:t>
            </a:r>
            <a:r>
              <a:rPr sz="1600" b="1" spc="10" dirty="0">
                <a:solidFill>
                  <a:srgbClr val="003366"/>
                </a:solidFill>
                <a:latin typeface="+mj-ea"/>
                <a:ea typeface="+mj-ea"/>
                <a:cs typeface="楷体"/>
              </a:rPr>
              <a:t>而生成</a:t>
            </a:r>
            <a:r>
              <a:rPr sz="1600" b="1" spc="10" dirty="0">
                <a:solidFill>
                  <a:srgbClr val="C00000"/>
                </a:solidFill>
                <a:latin typeface="+mj-ea"/>
                <a:ea typeface="+mj-ea"/>
                <a:cs typeface="楷体"/>
              </a:rPr>
              <a:t>沉淀</a:t>
            </a:r>
            <a:r>
              <a:rPr sz="1600" b="1" spc="10" dirty="0">
                <a:solidFill>
                  <a:srgbClr val="003366"/>
                </a:solidFill>
                <a:latin typeface="+mj-ea"/>
                <a:ea typeface="+mj-ea"/>
                <a:cs typeface="楷体"/>
              </a:rPr>
              <a:t>。</a:t>
            </a:r>
            <a:endParaRPr sz="1600" b="1" dirty="0">
              <a:solidFill>
                <a:srgbClr val="003366"/>
              </a:solidFill>
              <a:latin typeface="+mj-ea"/>
              <a:ea typeface="+mj-ea"/>
              <a:cs typeface="楷体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97</a:t>
            </a:fld>
            <a:endParaRPr lang="zh-CN" altLang="en-US" dirty="0"/>
          </a:p>
        </p:txBody>
      </p:sp>
      <p:pic>
        <p:nvPicPr>
          <p:cNvPr id="141314" name="Picture 2" descr="http://jpkc.gdmc.edu.cn/biochemistry/gif/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637" y="1893205"/>
            <a:ext cx="2971800" cy="219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316" name="Picture 4" descr="http://222.30.44.253/course/immunology/images/application/appli-3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796" y="4343400"/>
            <a:ext cx="28575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91497"/>
      </p:ext>
    </p:extLst>
  </p:cSld>
  <p:clrMapOvr>
    <a:masterClrMapping/>
  </p:clrMapOvr>
  <p:transition>
    <p:strips dir="ld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accent2"/>
                </a:solidFill>
                <a:ea typeface="黑体" pitchFamily="49" charset="-122"/>
              </a:rPr>
              <a:t>分离纯化方法</a:t>
            </a:r>
            <a:r>
              <a:rPr lang="en-US" altLang="zh-CN">
                <a:solidFill>
                  <a:schemeClr val="accent2"/>
                </a:solidFill>
                <a:ea typeface="黑体" pitchFamily="49" charset="-122"/>
              </a:rPr>
              <a:t>——</a:t>
            </a:r>
            <a:r>
              <a:rPr lang="zh-CN" altLang="en-US">
                <a:solidFill>
                  <a:srgbClr val="A50021"/>
                </a:solidFill>
                <a:latin typeface="黑体" pitchFamily="49" charset="-122"/>
                <a:ea typeface="黑体" pitchFamily="49" charset="-122"/>
              </a:rPr>
              <a:t>凝胶过滤</a:t>
            </a:r>
            <a:endParaRPr lang="en-US" altLang="zh-CN">
              <a:solidFill>
                <a:srgbClr val="A5002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638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5759450" cy="489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9332432"/>
      </p:ext>
    </p:extLst>
  </p:cSld>
  <p:clrMapOvr>
    <a:masterClrMapping/>
  </p:clrMapOvr>
  <p:transition>
    <p:strips dir="ld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04800" y="274638"/>
            <a:ext cx="6851650" cy="1143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187182">
              <a:lnSpc>
                <a:spcPts val="4583"/>
              </a:lnSpc>
            </a:pPr>
            <a:r>
              <a:rPr spc="10" dirty="0">
                <a:latin typeface="黑体" panose="02010609060101010101" pitchFamily="49" charset="-122"/>
                <a:ea typeface="黑体" panose="02010609060101010101" pitchFamily="49" charset="-122"/>
                <a:cs typeface="楷体"/>
              </a:rPr>
              <a:t>蛋白质的沉淀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楷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9600" y="1905000"/>
            <a:ext cx="8686800" cy="202941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sz="2400" b="1" spc="-2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楷体"/>
              </a:rPr>
              <a:t>蛋白质溶液－亲水胶体的稳定因素</a:t>
            </a:r>
            <a:r>
              <a:rPr sz="2400" b="1" spc="-3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楷体"/>
              </a:rPr>
              <a:t>：</a:t>
            </a:r>
            <a:endParaRPr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楷体"/>
            </a:endParaRPr>
          </a:p>
          <a:p>
            <a:pPr marL="12112" marR="221204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sz="2400" b="1" spc="-25" dirty="0" err="1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楷体"/>
              </a:rPr>
              <a:t>水化层</a:t>
            </a:r>
            <a:r>
              <a:rPr lang="en-US" sz="2400" b="1" spc="-25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楷体"/>
              </a:rPr>
              <a:t>:</a:t>
            </a:r>
            <a:r>
              <a:rPr sz="2400" b="1" spc="-25" dirty="0" err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楷体"/>
              </a:rPr>
              <a:t>亲水基团与水分子结合形成的水膜</a:t>
            </a:r>
            <a:r>
              <a:rPr lang="en-US" sz="2400" b="1" spc="-25" dirty="0" err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楷体"/>
              </a:rPr>
              <a:t>,</a:t>
            </a:r>
            <a:r>
              <a:rPr sz="2400" b="1" spc="-20" dirty="0" err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楷体"/>
              </a:rPr>
              <a:t>使Pr颗粒不易聚集</a:t>
            </a:r>
            <a:endParaRPr sz="2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楷体"/>
            </a:endParaRPr>
          </a:p>
          <a:p>
            <a:pPr marL="1656164" marR="12750" indent="-164405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sz="2400" b="1" spc="-25" dirty="0" err="1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楷体"/>
              </a:rPr>
              <a:t>带电层</a:t>
            </a:r>
            <a:r>
              <a:rPr sz="2400" b="1" spc="-20" dirty="0" err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楷体"/>
              </a:rPr>
              <a:t>：在一定的pH环境下,带相同的电荷</a:t>
            </a:r>
            <a:r>
              <a:rPr lang="en-US" sz="2400" b="1" spc="-20" dirty="0" err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楷体"/>
              </a:rPr>
              <a:t>,</a:t>
            </a:r>
            <a:r>
              <a:rPr sz="2400" b="1" spc="-20" dirty="0" err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楷体"/>
              </a:rPr>
              <a:t>使Pr颗粒相斥</a:t>
            </a:r>
            <a:endParaRPr lang="en-US" sz="2400" b="1" spc="-20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楷体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F444-4514-41F6-BB23-0BA8864D47CA}" type="slidenum">
              <a:rPr lang="zh-CN" altLang="en-US" smtClean="0"/>
              <a:pPr/>
              <a:t>99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09600" y="4421776"/>
            <a:ext cx="7772400" cy="1682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2400" b="1" spc="-25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黑体" panose="02010609060101010101" pitchFamily="49" charset="-122"/>
                <a:cs typeface="楷体"/>
              </a:rPr>
              <a:t>如果加入适当的试剂使蛋白质分子处于等电点</a:t>
            </a:r>
            <a:r>
              <a:rPr lang="zh-CN" altLang="en-US" sz="2400" b="1" spc="-20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黑体" panose="02010609060101010101" pitchFamily="49" charset="-122"/>
                <a:cs typeface="楷体"/>
              </a:rPr>
              <a:t>状态或失去水化层</a:t>
            </a:r>
            <a:r>
              <a:rPr lang="en-US" altLang="zh-CN" sz="2400" b="1" spc="-20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黑体" panose="02010609060101010101" pitchFamily="49" charset="-122"/>
                <a:cs typeface="楷体"/>
              </a:rPr>
              <a:t>(</a:t>
            </a:r>
            <a:r>
              <a:rPr lang="zh-CN" altLang="en-US" sz="2400" b="1" spc="-20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黑体" panose="02010609060101010101" pitchFamily="49" charset="-122"/>
                <a:cs typeface="楷体"/>
              </a:rPr>
              <a:t>消除相同电荷</a:t>
            </a:r>
            <a:r>
              <a:rPr lang="en-US" altLang="zh-CN" sz="2400" b="1" spc="-20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黑体" panose="02010609060101010101" pitchFamily="49" charset="-122"/>
                <a:cs typeface="楷体"/>
              </a:rPr>
              <a:t>,</a:t>
            </a:r>
            <a:r>
              <a:rPr lang="zh-CN" altLang="en-US" sz="2400" b="1" spc="-20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黑体" panose="02010609060101010101" pitchFamily="49" charset="-122"/>
                <a:cs typeface="楷体"/>
              </a:rPr>
              <a:t>除去水膜</a:t>
            </a:r>
            <a:r>
              <a:rPr lang="en-US" altLang="zh-CN" sz="2400" b="1" spc="-20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黑体" panose="02010609060101010101" pitchFamily="49" charset="-122"/>
                <a:cs typeface="楷体"/>
              </a:rPr>
              <a:t>),</a:t>
            </a:r>
            <a:r>
              <a:rPr lang="zh-CN" altLang="en-US" sz="2400" b="1" spc="-20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黑体" panose="02010609060101010101" pitchFamily="49" charset="-122"/>
                <a:cs typeface="楷体"/>
              </a:rPr>
              <a:t>蛋白质胶体溶液就不再稳定</a:t>
            </a:r>
            <a:r>
              <a:rPr lang="en-US" altLang="zh-CN" sz="2400" b="1" spc="-20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黑体" panose="02010609060101010101" pitchFamily="49" charset="-122"/>
                <a:cs typeface="楷体"/>
              </a:rPr>
              <a:t>,</a:t>
            </a:r>
            <a:r>
              <a:rPr lang="zh-CN" altLang="en-US" sz="2400" b="1" spc="-20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黑体" panose="02010609060101010101" pitchFamily="49" charset="-122"/>
                <a:cs typeface="楷体"/>
              </a:rPr>
              <a:t>导致蛋白分子聚集</a:t>
            </a:r>
            <a:r>
              <a:rPr lang="zh-CN" altLang="en-US" sz="2400" b="1" spc="-25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黑体" panose="02010609060101010101" pitchFamily="49" charset="-122"/>
                <a:cs typeface="楷体"/>
              </a:rPr>
              <a:t>而产生沉淀</a:t>
            </a:r>
            <a:endParaRPr lang="zh-CN" altLang="en-US" sz="2400" dirty="0">
              <a:latin typeface="+mn-lt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3204031"/>
      </p:ext>
    </p:extLst>
  </p:cSld>
  <p:clrMapOvr>
    <a:masterClrMapping/>
  </p:clrMapOvr>
  <p:transition>
    <p:strips dir="ld"/>
  </p:transition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默认设计模板_2">
  <a:themeElements>
    <a:clrScheme name="默认设计模板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_2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4298</TotalTime>
  <Words>5624</Words>
  <Application>Microsoft Office PowerPoint</Application>
  <PresentationFormat>全屏显示(4:3)</PresentationFormat>
  <Paragraphs>1026</Paragraphs>
  <Slides>117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117</vt:i4>
      </vt:variant>
    </vt:vector>
  </HeadingPairs>
  <TitlesOfParts>
    <vt:vector size="134" baseType="lpstr">
      <vt:lpstr>黑体</vt:lpstr>
      <vt:lpstr>华文楷体</vt:lpstr>
      <vt:lpstr>华文中宋</vt:lpstr>
      <vt:lpstr>楷体</vt:lpstr>
      <vt:lpstr>楷体_GB2312</vt:lpstr>
      <vt:lpstr>宋体</vt:lpstr>
      <vt:lpstr>Arial</vt:lpstr>
      <vt:lpstr>Calibri</vt:lpstr>
      <vt:lpstr>Cambria Math</vt:lpstr>
      <vt:lpstr>Tahoma</vt:lpstr>
      <vt:lpstr>Times New Roman</vt:lpstr>
      <vt:lpstr>Wingdings</vt:lpstr>
      <vt:lpstr>默认设计模板</vt:lpstr>
      <vt:lpstr>自定义设计方案</vt:lpstr>
      <vt:lpstr>默认设计模板_2</vt:lpstr>
      <vt:lpstr>CS ChemDraw Drawing</vt:lpstr>
      <vt:lpstr>图片</vt:lpstr>
      <vt:lpstr>微生物与生物化学基础</vt:lpstr>
      <vt:lpstr>水是生命之源</vt:lpstr>
      <vt:lpstr>水的特性</vt:lpstr>
      <vt:lpstr>水在生物体的分布及存在形式</vt:lpstr>
      <vt:lpstr>水在生物体内的作用</vt:lpstr>
      <vt:lpstr>水的化学性质</vt:lpstr>
      <vt:lpstr>(一) 缓冲溶液</vt:lpstr>
      <vt:lpstr>(二) 生物化学中常用的缓冲溶液</vt:lpstr>
      <vt:lpstr>(三) pH值和生命</vt:lpstr>
      <vt:lpstr>微生物与生物化学基础 课程的主要内容</vt:lpstr>
      <vt:lpstr>第1章  生物大分子</vt:lpstr>
      <vt:lpstr>什么是蛋白质？</vt:lpstr>
      <vt:lpstr>什么是蛋白质？</vt:lpstr>
      <vt:lpstr>蛋白质的知识要点</vt:lpstr>
      <vt:lpstr>蛋白质的重要性</vt:lpstr>
      <vt:lpstr>蛋白质是生命活动的物质基础，它参与了几乎所有的生命活动过程。 是构成生物体最基本的结构物质和功能物质。</vt:lpstr>
      <vt:lpstr>PowerPoint 演示文稿</vt:lpstr>
      <vt:lpstr>蛋白质的分类</vt:lpstr>
      <vt:lpstr>蛋白质的分类</vt:lpstr>
      <vt:lpstr>本章主要内容</vt:lpstr>
      <vt:lpstr>1）氨基酸的分类</vt:lpstr>
      <vt:lpstr>氨基酸的结构</vt:lpstr>
      <vt:lpstr>氨基酸的构型</vt:lpstr>
      <vt:lpstr>氨基酸的分类标准</vt:lpstr>
      <vt:lpstr>氨基酸的分类</vt:lpstr>
      <vt:lpstr>非极性氨基酸——根据R基侧链的极性</vt:lpstr>
      <vt:lpstr>极性氨基酸——根据R基侧链的极性</vt:lpstr>
      <vt:lpstr>极性氨基酸——根据R基侧链的极性</vt:lpstr>
      <vt:lpstr>几种特殊氨基酸</vt:lpstr>
      <vt:lpstr>氨基酸的分类</vt:lpstr>
      <vt:lpstr>必需氨基酸</vt:lpstr>
      <vt:lpstr>半必需氨基酸</vt:lpstr>
      <vt:lpstr>氨基酸的分类</vt:lpstr>
      <vt:lpstr>氨基酸的分类</vt:lpstr>
      <vt:lpstr>氨基酸的理化性质</vt:lpstr>
      <vt:lpstr>氨基酸的一般物理性质</vt:lpstr>
      <vt:lpstr>氨基酸的酸碱性质</vt:lpstr>
      <vt:lpstr>氨基酸的酸碱性质</vt:lpstr>
      <vt:lpstr>氨基酸的酸碱性质</vt:lpstr>
      <vt:lpstr>氨基酸的光吸收性</vt:lpstr>
      <vt:lpstr>氨基酸的光吸收性</vt:lpstr>
      <vt:lpstr>氨基酸的化学反应</vt:lpstr>
      <vt:lpstr>氨基酸的化学反应</vt:lpstr>
      <vt:lpstr>氨基酸的化学反应</vt:lpstr>
      <vt:lpstr>氨基酸的化学反应</vt:lpstr>
      <vt:lpstr>肽的基本概念</vt:lpstr>
      <vt:lpstr>寡肽——10个以下氨基酸组成</vt:lpstr>
      <vt:lpstr>多肽——10~50个氨基酸组成</vt:lpstr>
      <vt:lpstr>肽的命名</vt:lpstr>
      <vt:lpstr>活性肽的生理功能</vt:lpstr>
      <vt:lpstr>PowerPoint 演示文稿</vt:lpstr>
      <vt:lpstr>蛋白质的结构</vt:lpstr>
      <vt:lpstr>蛋白质的分子结构</vt:lpstr>
      <vt:lpstr>PowerPoint 演示文稿</vt:lpstr>
      <vt:lpstr>PowerPoint 演示文稿</vt:lpstr>
      <vt:lpstr>思考题</vt:lpstr>
      <vt:lpstr>3.3 蛋白质的二级结构（secondary structure）</vt:lpstr>
      <vt:lpstr>PowerPoint 演示文稿</vt:lpstr>
      <vt:lpstr>PowerPoint 演示文稿</vt:lpstr>
      <vt:lpstr>蛋白质的二级结构</vt:lpstr>
      <vt:lpstr>α螺旋</vt:lpstr>
      <vt:lpstr>β 折叠</vt:lpstr>
      <vt:lpstr>β 折叠</vt:lpstr>
      <vt:lpstr>β 折叠</vt:lpstr>
      <vt:lpstr>转角结构</vt:lpstr>
      <vt:lpstr>无规卷曲</vt:lpstr>
      <vt:lpstr>各类氨基酸与蛋白质二级结构关系</vt:lpstr>
      <vt:lpstr>超二级结构</vt:lpstr>
      <vt:lpstr>蛋白质的三级结构</vt:lpstr>
      <vt:lpstr>结构域</vt:lpstr>
      <vt:lpstr>结构域</vt:lpstr>
      <vt:lpstr>结构域</vt:lpstr>
      <vt:lpstr>蛋白质的三级结构</vt:lpstr>
      <vt:lpstr>蛋白质的四级结构</vt:lpstr>
      <vt:lpstr>PowerPoint 演示文稿</vt:lpstr>
      <vt:lpstr>维持蛋白质分子构象的化学键</vt:lpstr>
      <vt:lpstr>维持蛋白质分子构象的化学键</vt:lpstr>
      <vt:lpstr>维持蛋白质分子构象的化学键</vt:lpstr>
      <vt:lpstr>PowerPoint 演示文稿</vt:lpstr>
      <vt:lpstr>蛋白质的分子结构与功能的关系</vt:lpstr>
      <vt:lpstr>一级结构决定高级结构</vt:lpstr>
      <vt:lpstr>一级结构决定高级结构</vt:lpstr>
      <vt:lpstr>一级结构决定高级结构</vt:lpstr>
      <vt:lpstr>一级结构决定高级结构</vt:lpstr>
      <vt:lpstr>一级结构决定高级结构</vt:lpstr>
      <vt:lpstr>一级结构决定高级结构</vt:lpstr>
      <vt:lpstr>一级结构决定高级结构</vt:lpstr>
      <vt:lpstr>分子构象与功能的关系</vt:lpstr>
      <vt:lpstr>分子构象与功能的关系</vt:lpstr>
      <vt:lpstr>协同效应(cooperativity)   </vt:lpstr>
      <vt:lpstr>变构效应(allosteric effect)</vt:lpstr>
      <vt:lpstr>PowerPoint 演示文稿</vt:lpstr>
      <vt:lpstr>PowerPoint 演示文稿</vt:lpstr>
      <vt:lpstr>PowerPoint 演示文稿</vt:lpstr>
      <vt:lpstr>蛋白质的性质及分离纯化</vt:lpstr>
      <vt:lpstr>胶体性质</vt:lpstr>
      <vt:lpstr>蛋白质胶体性质的应用</vt:lpstr>
      <vt:lpstr>分离纯化方法——凝胶过滤</vt:lpstr>
      <vt:lpstr>蛋白质的沉淀</vt:lpstr>
      <vt:lpstr>PowerPoint 演示文稿</vt:lpstr>
      <vt:lpstr>沉淀方法类别</vt:lpstr>
      <vt:lpstr>分离纯化方法——离子交换层析</vt:lpstr>
      <vt:lpstr>分离纯化方法——电泳</vt:lpstr>
      <vt:lpstr>分离纯化方法——电泳</vt:lpstr>
      <vt:lpstr>分离纯化方法——亲和层析</vt:lpstr>
      <vt:lpstr>蛋白质的其他性质</vt:lpstr>
      <vt:lpstr>蛋白质水解</vt:lpstr>
      <vt:lpstr> 蛋白质的紫外吸收特性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蛋白质定量、定性测定常用方法</vt:lpstr>
      <vt:lpstr>双缩脲反应</vt:lpstr>
      <vt:lpstr>PowerPoint 演示文稿</vt:lpstr>
      <vt:lpstr>思考题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>生物化学</dc:subject>
  <dc:creator>zl</dc:creator>
  <cp:lastModifiedBy>Lz</cp:lastModifiedBy>
  <cp:revision>293</cp:revision>
  <dcterms:created xsi:type="dcterms:W3CDTF">2004-06-22T17:32:35Z</dcterms:created>
  <dcterms:modified xsi:type="dcterms:W3CDTF">2021-03-09T08:30:05Z</dcterms:modified>
</cp:coreProperties>
</file>